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0.xml.rels" ContentType="application/vnd.openxmlformats-package.relationships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presProps.xml" ContentType="application/vnd.openxmlformats-officedocument.presentationml.presProps+xml"/>
  <Override PartName="/ppt/media/image6.png" ContentType="image/png"/>
  <Override PartName="/ppt/media/image2.jpeg" ContentType="image/jpeg"/>
  <Override PartName="/ppt/media/image3.png" ContentType="image/png"/>
  <Override PartName="/ppt/media/image7.png" ContentType="image/png"/>
  <Override PartName="/ppt/media/image1.png" ContentType="image/png"/>
  <Override PartName="/ppt/media/image4.png" ContentType="image/png"/>
  <Override PartName="/ppt/media/image5.png" ContentType="image/png"/>
  <Override PartName="/ppt/presentation.xml" ContentType="application/vnd.openxmlformats-officedocument.presentationml.presentation.main+xml"/>
  <Override PartName="/ppt/theme/theme9.xml" ContentType="application/vnd.openxmlformats-officedocument.theme+xml"/>
  <Override PartName="/ppt/theme/theme16.xml" ContentType="application/vnd.openxmlformats-officedocument.theme+xml"/>
  <Override PartName="/ppt/theme/theme8.xml" ContentType="application/vnd.openxmlformats-officedocument.theme+xml"/>
  <Override PartName="/ppt/theme/theme15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3.xml" ContentType="application/vnd.openxmlformats-officedocument.theme+xml"/>
  <Override PartName="/ppt/theme/theme21.xml" ContentType="application/vnd.openxmlformats-officedocument.theme+xml"/>
  <Override PartName="/ppt/theme/theme6.xml" ContentType="application/vnd.openxmlformats-officedocument.theme+xml"/>
  <Override PartName="/ppt/theme/theme14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17.xml" ContentType="application/vnd.openxmlformats-officedocument.theme+xml"/>
  <Override PartName="/ppt/theme/theme26.xml" ContentType="application/vnd.openxmlformats-officedocument.theme+xml"/>
  <Override PartName="/ppt/theme/theme19.xml" ContentType="application/vnd.openxmlformats-officedocument.theme+xml"/>
  <Override PartName="/ppt/theme/theme25.xml" ContentType="application/vnd.openxmlformats-officedocument.theme+xml"/>
  <Override PartName="/ppt/theme/theme18.xml" ContentType="application/vnd.openxmlformats-officedocument.theme+xml"/>
  <Override PartName="/ppt/theme/theme20.xml" ContentType="application/vnd.openxmlformats-officedocument.theme+xml"/>
  <Override PartName="/ppt/theme/theme5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12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17.xml.rels" ContentType="application/vnd.openxmlformats-package.relationships+xml"/>
  <Override PartName="/ppt/slides/_rels/slide24.xml.rels" ContentType="application/vnd.openxmlformats-package.relationships+xml"/>
  <Override PartName="/ppt/slides/_rels/slide29.xml.rels" ContentType="application/vnd.openxmlformats-package.relationships+xml"/>
  <Override PartName="/ppt/slides/_rels/slide23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27.xml.rels" ContentType="application/vnd.openxmlformats-package.relationships+xml"/>
  <Override PartName="/ppt/slides/_rels/slide19.xml.rels" ContentType="application/vnd.openxmlformats-package.relationships+xml"/>
  <Override PartName="/ppt/slides/_rels/slide26.xml.rels" ContentType="application/vnd.openxmlformats-package.relationships+xml"/>
  <Override PartName="/ppt/slides/_rels/slide18.xml.rels" ContentType="application/vnd.openxmlformats-package.relationships+xml"/>
  <Override PartName="/ppt/slides/_rels/slide25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5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0.xml" ContentType="application/vnd.openxmlformats-officedocument.presentationml.slide+xml"/>
  <Override PartName="/ppt/slides/slide23.xml" ContentType="application/vnd.openxmlformats-officedocument.presentationml.slide+xml"/>
  <Override PartName="/ppt/slides/slide29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  <p:sldMasterId id="2147483696" r:id="rId26"/>
  </p:sldMasterIdLst>
  <p:notesMasterIdLst>
    <p:notesMasterId r:id="rId27"/>
  </p:notesMasterIdLst>
  <p:sldIdLst>
    <p:sldId id="256" r:id="rId28"/>
    <p:sldId id="257" r:id="rId29"/>
    <p:sldId id="258" r:id="rId30"/>
    <p:sldId id="259" r:id="rId31"/>
    <p:sldId id="260" r:id="rId32"/>
    <p:sldId id="261" r:id="rId33"/>
    <p:sldId id="262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77" r:id="rId49"/>
    <p:sldId id="278" r:id="rId50"/>
    <p:sldId id="279" r:id="rId51"/>
    <p:sldId id="280" r:id="rId52"/>
    <p:sldId id="281" r:id="rId53"/>
    <p:sldId id="282" r:id="rId54"/>
    <p:sldId id="283" r:id="rId55"/>
    <p:sldId id="284" r:id="rId56"/>
    <p:sldId id="285" r:id="rId57"/>
  </p:sldIdLst>
  <p:sldSz cx="9144000" cy="5143500"/>
  <p:notesSz cx="9926638" cy="679767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notesMaster" Target="notesMasters/notesMaster1.xml"/><Relationship Id="rId28" Type="http://schemas.openxmlformats.org/officeDocument/2006/relationships/slide" Target="slides/slide1.xml"/><Relationship Id="rId29" Type="http://schemas.openxmlformats.org/officeDocument/2006/relationships/slide" Target="slides/slide2.xml"/><Relationship Id="rId30" Type="http://schemas.openxmlformats.org/officeDocument/2006/relationships/slide" Target="slides/slide3.xml"/><Relationship Id="rId31" Type="http://schemas.openxmlformats.org/officeDocument/2006/relationships/slide" Target="slides/slide4.xml"/><Relationship Id="rId32" Type="http://schemas.openxmlformats.org/officeDocument/2006/relationships/slide" Target="slides/slide5.xml"/><Relationship Id="rId33" Type="http://schemas.openxmlformats.org/officeDocument/2006/relationships/slide" Target="slides/slide6.xml"/><Relationship Id="rId34" Type="http://schemas.openxmlformats.org/officeDocument/2006/relationships/slide" Target="slides/slide7.xml"/><Relationship Id="rId35" Type="http://schemas.openxmlformats.org/officeDocument/2006/relationships/slide" Target="slides/slide8.xml"/><Relationship Id="rId36" Type="http://schemas.openxmlformats.org/officeDocument/2006/relationships/slide" Target="slides/slide9.xml"/><Relationship Id="rId37" Type="http://schemas.openxmlformats.org/officeDocument/2006/relationships/slide" Target="slides/slide10.xml"/><Relationship Id="rId38" Type="http://schemas.openxmlformats.org/officeDocument/2006/relationships/slide" Target="slides/slide11.xml"/><Relationship Id="rId39" Type="http://schemas.openxmlformats.org/officeDocument/2006/relationships/slide" Target="slides/slide12.xml"/><Relationship Id="rId40" Type="http://schemas.openxmlformats.org/officeDocument/2006/relationships/slide" Target="slides/slide13.xml"/><Relationship Id="rId41" Type="http://schemas.openxmlformats.org/officeDocument/2006/relationships/slide" Target="slides/slide14.xml"/><Relationship Id="rId42" Type="http://schemas.openxmlformats.org/officeDocument/2006/relationships/slide" Target="slides/slide15.xml"/><Relationship Id="rId43" Type="http://schemas.openxmlformats.org/officeDocument/2006/relationships/slide" Target="slides/slide16.xml"/><Relationship Id="rId44" Type="http://schemas.openxmlformats.org/officeDocument/2006/relationships/slide" Target="slides/slide17.xml"/><Relationship Id="rId45" Type="http://schemas.openxmlformats.org/officeDocument/2006/relationships/slide" Target="slides/slide18.xml"/><Relationship Id="rId46" Type="http://schemas.openxmlformats.org/officeDocument/2006/relationships/slide" Target="slides/slide19.xml"/><Relationship Id="rId47" Type="http://schemas.openxmlformats.org/officeDocument/2006/relationships/slide" Target="slides/slide20.xml"/><Relationship Id="rId48" Type="http://schemas.openxmlformats.org/officeDocument/2006/relationships/slide" Target="slides/slide21.xml"/><Relationship Id="rId49" Type="http://schemas.openxmlformats.org/officeDocument/2006/relationships/slide" Target="slides/slide22.xml"/><Relationship Id="rId50" Type="http://schemas.openxmlformats.org/officeDocument/2006/relationships/slide" Target="slides/slide23.xml"/><Relationship Id="rId51" Type="http://schemas.openxmlformats.org/officeDocument/2006/relationships/slide" Target="slides/slide24.xml"/><Relationship Id="rId52" Type="http://schemas.openxmlformats.org/officeDocument/2006/relationships/slide" Target="slides/slide25.xml"/><Relationship Id="rId53" Type="http://schemas.openxmlformats.org/officeDocument/2006/relationships/slide" Target="slides/slide26.xml"/><Relationship Id="rId54" Type="http://schemas.openxmlformats.org/officeDocument/2006/relationships/slide" Target="slides/slide27.xml"/><Relationship Id="rId55" Type="http://schemas.openxmlformats.org/officeDocument/2006/relationships/slide" Target="slides/slide28.xml"/><Relationship Id="rId56" Type="http://schemas.openxmlformats.org/officeDocument/2006/relationships/slide" Target="slides/slide29.xml"/><Relationship Id="rId57" Type="http://schemas.openxmlformats.org/officeDocument/2006/relationships/slide" Target="slides/slide30.xml"/><Relationship Id="rId5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dt" idx="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3" name="PlaceHolder 5"/>
          <p:cNvSpPr>
            <a:spLocks noGrp="1"/>
          </p:cNvSpPr>
          <p:nvPr>
            <p:ph type="ftr" idx="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4" name="PlaceHolder 6"/>
          <p:cNvSpPr>
            <a:spLocks noGrp="1"/>
          </p:cNvSpPr>
          <p:nvPr>
            <p:ph type="sldNum" idx="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840708D-C48D-4BD4-900F-C3C71856BF8A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ldImg"/>
          </p:nvPr>
        </p:nvSpPr>
        <p:spPr>
          <a:xfrm>
            <a:off x="2697120" y="509760"/>
            <a:ext cx="4532040" cy="2549160"/>
          </a:xfrm>
          <a:prstGeom prst="rect">
            <a:avLst/>
          </a:prstGeom>
          <a:ln w="0">
            <a:noFill/>
          </a:ln>
        </p:spPr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992520" y="3228840"/>
            <a:ext cx="7940880" cy="3058560"/>
          </a:xfrm>
          <a:prstGeom prst="rect">
            <a:avLst/>
          </a:prstGeom>
          <a:noFill/>
          <a:ln w="0">
            <a:noFill/>
          </a:ln>
        </p:spPr>
        <p:txBody>
          <a:bodyPr lIns="106920" rIns="106920" tIns="53640" bIns="536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Calibri"/>
                <a:ea typeface="Calibri"/>
              </a:rPr>
              <a:t>На слайде отображается следующая информация: 1. Краткое описание содержания услуги. 2. Перечень подуслуг в рамках рассматриваемой услуги.3. Сведения о нормативно правовом регулировании процесса предоставления услуги. 4. Инфографика по услуге, в т.ч. статистика обращений за предоставлением услуги за предшествующий год из ГАС «Управление».5. Сведения о необходимости личного обращения заявителя в ведомство для подачи запроса/получения результата/участия в иных процедурах 6 Возможно добавление тематических изображений по услуге 1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sldNum" idx="5"/>
          </p:nvPr>
        </p:nvSpPr>
        <p:spPr>
          <a:xfrm>
            <a:off x="5623200" y="6455520"/>
            <a:ext cx="4301280" cy="339480"/>
          </a:xfrm>
          <a:prstGeom prst="rect">
            <a:avLst/>
          </a:prstGeom>
          <a:noFill/>
          <a:ln w="0">
            <a:noFill/>
          </a:ln>
        </p:spPr>
        <p:txBody>
          <a:bodyPr lIns="106920" rIns="106920" tIns="53640" bIns="536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4C66352-0947-48CC-8080-FCA394BEF6B6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WO_OBJECTS_AND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OBJEC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WO_OBJECTS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Обычный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Обычны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Обычны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A8B74FE-2026-4165-AB7C-E1733C31756A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Обычный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OBJECT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Обычный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Обычный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Обычный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Обычный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Обычный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Обычный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FOUR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OBJECT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4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25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2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3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4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5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5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96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97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8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99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5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09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110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11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12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113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5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23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124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25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26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127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5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37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4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41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51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4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59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4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71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4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80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81" name="PlaceHolder 1"/>
          <p:cNvSpPr>
            <a:spLocks noGrp="1"/>
          </p:cNvSpPr>
          <p:nvPr>
            <p:ph type="sldNum" idx="1"/>
          </p:nvPr>
        </p:nvSpPr>
        <p:spPr>
          <a:xfrm>
            <a:off x="8637480" y="4744440"/>
            <a:ext cx="429120" cy="27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ru-RU" sz="135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EBB65310-83D1-4C7E-B728-3F7E21FB9FCB}" type="slidenum">
              <a:rPr b="0" lang="ru-RU" sz="1350" spc="-1" strike="noStrike">
                <a:solidFill>
                  <a:srgbClr val="000000"/>
                </a:solidFill>
                <a:latin typeface="Arial"/>
                <a:ea typeface="Arial"/>
              </a:rPr>
              <a:t>&lt;номер&gt;</a:t>
            </a:fld>
            <a:endParaRPr b="0" lang="ru-RU" sz="135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48920" y="972000"/>
            <a:ext cx="6405480" cy="285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title"/>
          </p:nvPr>
        </p:nvSpPr>
        <p:spPr>
          <a:xfrm>
            <a:off x="448920" y="209520"/>
            <a:ext cx="6401160" cy="26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5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4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85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10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1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2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13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1064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5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90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8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4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96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4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04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4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08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4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10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4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67;p14" hidden="1"/>
          <p:cNvSpPr/>
          <p:nvPr/>
        </p:nvSpPr>
        <p:spPr>
          <a:xfrm>
            <a:off x="0" y="0"/>
            <a:ext cx="9143280" cy="6832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21588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20" name="Google Shape;68;p14" descr="Изображение"/>
          <p:cNvPicPr/>
          <p:nvPr/>
        </p:nvPicPr>
        <p:blipFill>
          <a:blip r:embed="rId3"/>
          <a:stretch/>
        </p:blipFill>
        <p:spPr>
          <a:xfrm>
            <a:off x="7905600" y="221400"/>
            <a:ext cx="1143360" cy="276120"/>
          </a:xfrm>
          <a:prstGeom prst="rect">
            <a:avLst/>
          </a:prstGeom>
          <a:ln w="0">
            <a:noFill/>
          </a:ln>
        </p:spPr>
      </p:pic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7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1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22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3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4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25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785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37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38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39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40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41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240" cy="142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07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50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51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52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53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54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59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60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61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62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63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8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69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70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71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72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73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88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81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82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83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84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85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5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125;p28" hidden="1"/>
          <p:cNvSpPr/>
          <p:nvPr/>
        </p:nvSpPr>
        <p:spPr>
          <a:xfrm>
            <a:off x="0" y="2520"/>
            <a:ext cx="9143280" cy="514044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89" name="Google Shape;126;p28" descr="luca-bravo-SkpE62Bs1H4-unsplash (3) копия.jpg"/>
          <p:cNvPicPr/>
          <p:nvPr/>
        </p:nvPicPr>
        <p:blipFill>
          <a:blip r:embed="rId3"/>
          <a:srcRect l="29908" t="0" r="0" b="0"/>
          <a:stretch/>
        </p:blipFill>
        <p:spPr>
          <a:xfrm flipH="1">
            <a:off x="2959200" y="-1080"/>
            <a:ext cx="6184440" cy="5143680"/>
          </a:xfrm>
          <a:prstGeom prst="rect">
            <a:avLst/>
          </a:prstGeom>
          <a:ln w="0">
            <a:noFill/>
          </a:ln>
        </p:spPr>
      </p:pic>
      <p:sp>
        <p:nvSpPr>
          <p:cNvPr id="90" name="Google Shape;127;p28" hidden="1"/>
          <p:cNvSpPr/>
          <p:nvPr/>
        </p:nvSpPr>
        <p:spPr>
          <a:xfrm>
            <a:off x="0" y="0"/>
            <a:ext cx="2957760" cy="51429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91" name="Google Shape;128;p28" hidden="1"/>
          <p:cNvSpPr/>
          <p:nvPr/>
        </p:nvSpPr>
        <p:spPr>
          <a:xfrm>
            <a:off x="0" y="0"/>
            <a:ext cx="9143280" cy="5142960"/>
          </a:xfrm>
          <a:prstGeom prst="rect">
            <a:avLst/>
          </a:prstGeom>
          <a:gradFill rotWithShape="0">
            <a:gsLst>
              <a:gs pos="0">
                <a:srgbClr val="0078c8"/>
              </a:gs>
              <a:gs pos="100000">
                <a:srgbClr val="00b3a9">
                  <a:alpha val="67000"/>
                </a:srgbClr>
              </a:gs>
            </a:gsLst>
            <a:lin ang="27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2" name="Google Shape;129;p28" descr="Изображение"/>
          <p:cNvPicPr/>
          <p:nvPr/>
        </p:nvPicPr>
        <p:blipFill>
          <a:blip r:embed="rId4"/>
          <a:stretch/>
        </p:blipFill>
        <p:spPr>
          <a:xfrm>
            <a:off x="401760" y="453240"/>
            <a:ext cx="1870560" cy="451800"/>
          </a:xfrm>
          <a:prstGeom prst="rect">
            <a:avLst/>
          </a:prstGeom>
          <a:ln w="0">
            <a:noFill/>
          </a:ln>
        </p:spPr>
      </p:pic>
      <p:sp>
        <p:nvSpPr>
          <p:cNvPr id="93" name="Google Shape;130;p28" hidden="1"/>
          <p:cNvSpPr/>
          <p:nvPr/>
        </p:nvSpPr>
        <p:spPr>
          <a:xfrm>
            <a:off x="431640" y="4263480"/>
            <a:ext cx="1367280" cy="35280"/>
          </a:xfrm>
          <a:prstGeom prst="rect">
            <a:avLst/>
          </a:prstGeom>
          <a:gradFill rotWithShape="0">
            <a:gsLst>
              <a:gs pos="0">
                <a:srgbClr val="d9d9d9">
                  <a:alpha val="45000"/>
                </a:srgbClr>
              </a:gs>
              <a:gs pos="100000">
                <a:srgbClr val="c4efff">
                  <a:alpha val="45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7640" bIns="17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185;p41"/>
          <p:cNvSpPr/>
          <p:nvPr/>
        </p:nvSpPr>
        <p:spPr>
          <a:xfrm>
            <a:off x="431640" y="1356120"/>
            <a:ext cx="7116840" cy="175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Описание целевого состояния</a:t>
            </a:r>
            <a:r>
              <a:rPr b="1" lang="ru-RU" sz="16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муниципальной услуги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«</a:t>
            </a:r>
            <a:r>
              <a:rPr b="1" lang="ru-RU" sz="2000" spc="-1" strike="noStrike">
                <a:solidFill>
                  <a:schemeClr val="lt1"/>
                </a:solidFill>
                <a:latin typeface="Times New Roman"/>
                <a:ea typeface="Times New Roman"/>
              </a:rPr>
              <a:t>ОКАЗАНИЕ ЭКСТРЕННОЙ АДРЕСНОЙ МАТЕРИАЛЬНОЙ ПОМОЩИ ГРАЖДАНАМ, ПРОЖИВАЮЩИМ НА ТЕРРИТОРИИ МУНИЦИПАЛЬНОГО ОБРАЗОВАНИЯ, ОКАЗАВШИМСЯ В ТРУДНОЙ ЖИЗНЕННОЙ СИТУАЦИИ</a:t>
            </a:r>
            <a:r>
              <a:rPr b="0" lang="ru-RU" sz="20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Google Shape;186;p41"/>
          <p:cNvSpPr/>
          <p:nvPr/>
        </p:nvSpPr>
        <p:spPr>
          <a:xfrm>
            <a:off x="7281000" y="4718880"/>
            <a:ext cx="1786680" cy="20736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73440" bIns="73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37" name="Google Shape;187;p41"/>
          <p:cNvSpPr/>
          <p:nvPr/>
        </p:nvSpPr>
        <p:spPr>
          <a:xfrm>
            <a:off x="7548840" y="4734360"/>
            <a:ext cx="1251000" cy="19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28080" rIns="28080" tIns="28080" bIns="28080" anchor="ctr">
            <a:noAutofit/>
          </a:bodyPr>
          <a:p>
            <a:pPr>
              <a:lnSpc>
                <a:spcPct val="8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0077c8"/>
                </a:solidFill>
                <a:latin typeface="Times New Roman"/>
                <a:ea typeface="Times New Roman"/>
              </a:rPr>
              <a:t> </a:t>
            </a:r>
            <a:r>
              <a:rPr b="0" lang="ru-RU" sz="1100" spc="-1" strike="noStrike">
                <a:solidFill>
                  <a:srgbClr val="0077c8"/>
                </a:solidFill>
                <a:latin typeface="Times New Roman"/>
                <a:ea typeface="Times New Roman"/>
              </a:rPr>
              <a:t>июль 2024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" name="Google Shape;283;p48"/>
          <p:cNvGraphicFramePr/>
          <p:nvPr/>
        </p:nvGraphicFramePr>
        <p:xfrm>
          <a:off x="211680" y="704880"/>
          <a:ext cx="8757360" cy="2355120"/>
        </p:xfrm>
        <a:graphic>
          <a:graphicData uri="http://schemas.openxmlformats.org/drawingml/2006/table">
            <a:tbl>
              <a:tblPr/>
              <a:tblGrid>
                <a:gridCol w="5236920"/>
                <a:gridCol w="1664640"/>
                <a:gridCol w="1855800"/>
              </a:tblGrid>
              <a:tr h="373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Наименование документа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5.2.10.2. Справка об освобождении из мест лишения свободы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5.2.10.3. Документы, подтверждающие размер расходов не более чем за шесть месяцев, предшествующих месяцу обращения с заявлением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5.2.10.4.  Справки с территориального центра занятости населения о постановке заявителя и/или трудоспособных членов семьи заявителя на учет в целях поиска подходящей работы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Витрина 3 Роструд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5.2.10.5. Справки из медицинских учреждений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 ОТ ЗАЯВИТЕЛЯ: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 10 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ВИДОВ 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До 1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ВИДОВ </a:t>
                      </a: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318" name="Google Shape;284;p48"/>
          <p:cNvSpPr/>
          <p:nvPr/>
        </p:nvSpPr>
        <p:spPr>
          <a:xfrm>
            <a:off x="200880" y="209520"/>
            <a:ext cx="66488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5.2. Оптимизация перечня документов от заявителя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Google Shape;285;p48"/>
          <p:cNvSpPr/>
          <p:nvPr/>
        </p:nvSpPr>
        <p:spPr>
          <a:xfrm>
            <a:off x="85320" y="4418640"/>
            <a:ext cx="1923120" cy="64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Форма запроса через СМЭВ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7928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Отсутствует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7928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Межвед, эл.вид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Google Shape;286;p48"/>
          <p:cNvSpPr/>
          <p:nvPr/>
        </p:nvSpPr>
        <p:spPr>
          <a:xfrm>
            <a:off x="173880" y="4891680"/>
            <a:ext cx="112680" cy="119160"/>
          </a:xfrm>
          <a:prstGeom prst="rect">
            <a:avLst/>
          </a:prstGeom>
          <a:solidFill>
            <a:srgbClr val="bce29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21" name="Google Shape;287;p48"/>
          <p:cNvSpPr/>
          <p:nvPr/>
        </p:nvSpPr>
        <p:spPr>
          <a:xfrm>
            <a:off x="173880" y="4747680"/>
            <a:ext cx="112680" cy="119160"/>
          </a:xfrm>
          <a:prstGeom prst="rect">
            <a:avLst/>
          </a:prstGeom>
          <a:solidFill>
            <a:srgbClr val="fbe5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22" name="Google Shape;288;p48"/>
          <p:cNvSpPr/>
          <p:nvPr/>
        </p:nvSpPr>
        <p:spPr>
          <a:xfrm>
            <a:off x="76320" y="4385160"/>
            <a:ext cx="1932120" cy="7099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77c8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23" name="Google Shape;289;p48"/>
          <p:cNvSpPr/>
          <p:nvPr/>
        </p:nvSpPr>
        <p:spPr>
          <a:xfrm>
            <a:off x="2179800" y="4713840"/>
            <a:ext cx="6450120" cy="32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Документ предусмотрен не во всех муниципальных образованиях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6.1.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25" name="Google Shape;295;p49"/>
          <p:cNvGraphicFramePr/>
          <p:nvPr/>
        </p:nvGraphicFramePr>
        <p:xfrm>
          <a:off x="300240" y="1198800"/>
          <a:ext cx="8492400" cy="3081240"/>
        </p:xfrm>
        <a:graphic>
          <a:graphicData uri="http://schemas.openxmlformats.org/drawingml/2006/table">
            <a:tbl>
              <a:tblPr/>
              <a:tblGrid>
                <a:gridCol w="1222200"/>
                <a:gridCol w="3846600"/>
                <a:gridCol w="883440"/>
                <a:gridCol w="810360"/>
                <a:gridCol w="823680"/>
                <a:gridCol w="905400"/>
              </a:tblGrid>
              <a:tr h="19260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66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48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6.1.1.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МВД 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Проверка действительности паспорта гражданина РФ по серии и номеру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Личные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Паспортные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Кем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Когда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Подтверждение действующей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ГИС «Мир»/Витрина МВД России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(Витрина данных по миграции)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СМЭВ 3 / 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Реализовано/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648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6.1.2.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МВД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Регистрация по месту жительства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Личные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Паспортные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Кем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Когда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Подтверждение действующей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Витрина МВД России (Витрина данных по миграции)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26" name="Прямоугольник 3"/>
          <p:cNvSpPr/>
          <p:nvPr/>
        </p:nvSpPr>
        <p:spPr>
          <a:xfrm>
            <a:off x="300240" y="729000"/>
            <a:ext cx="87325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chemeClr val="dk1"/>
                </a:solidFill>
                <a:latin typeface="Times New Roman"/>
                <a:ea typeface="Arial"/>
              </a:rPr>
              <a:t>Семья или одиноко проживающий гражданин, попавшие в кризисную жизненную ситуацию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6.1.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28" name="Таблица 5"/>
          <p:cNvGraphicFramePr/>
          <p:nvPr/>
        </p:nvGraphicFramePr>
        <p:xfrm>
          <a:off x="559440" y="734040"/>
          <a:ext cx="8395200" cy="3682440"/>
        </p:xfrm>
        <a:graphic>
          <a:graphicData uri="http://schemas.openxmlformats.org/drawingml/2006/table">
            <a:tbl>
              <a:tblPr/>
              <a:tblGrid>
                <a:gridCol w="1281600"/>
                <a:gridCol w="302220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18147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6.1.3. Росреестр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Представление сведений из витрины данных НСУД ЕГРН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(Сведения о документах, подтверждающие правовые основания владения и пользования заявителем жилым помещением в случае, если заявитель является пользователем жилого помещения государственного или муниципального жилищных фондов, а также собственником жилого помещения)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Номер государственной регистрации права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Наименование документа-основания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выдачи документа-основания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Вид объекта недвижимости (помещение)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Правообладатель (правообладатели)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Кадастровый номер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Номер кадастрового квартала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присвоения кадастрового номера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Ранее присвоенный государственный учетный номер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Адрес помещения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Площадь, м2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Наименование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Назначение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Номер этажа, на котором расположено помещение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Вид жилого помещения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Кадастровая стоимость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Кадастровые номера иных объектов недвижимости, в пределах которых расположен объект недвижимости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Виды разрешенного использования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об отнесении жилого помещения к определенному виду жилых помещений специализированного жилищного фонда, к жилым помещениям наемного дома социального использования надземного дома коммерческого использования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-228600"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Статус записи об объекте недвижимости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Витрина НСУД ЕГРН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0" name="Google Shape;295;p49"/>
          <p:cNvGraphicFramePr/>
          <p:nvPr/>
        </p:nvGraphicFramePr>
        <p:xfrm>
          <a:off x="237240" y="1131840"/>
          <a:ext cx="8492400" cy="3081240"/>
        </p:xfrm>
        <a:graphic>
          <a:graphicData uri="http://schemas.openxmlformats.org/drawingml/2006/table">
            <a:tbl>
              <a:tblPr/>
              <a:tblGrid>
                <a:gridCol w="1222200"/>
                <a:gridCol w="3846600"/>
                <a:gridCol w="883440"/>
                <a:gridCol w="810360"/>
                <a:gridCol w="823680"/>
                <a:gridCol w="905400"/>
              </a:tblGrid>
              <a:tr h="19260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966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48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6.2.1.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МВД 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Проверка действительности паспорта гражданина РФ по серии и номеру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Личные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Паспортные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Кем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Когда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Подтверждение действующей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ГИС «Мир»/Витрина МВД России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(Витрина данных по миграции)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СМЭВ 3 / 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Реализовано/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648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6.2.2.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МВД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Регистрация по месту жительства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Личные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Паспортные данные лиц: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 паспорта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Кем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Когда выдан паспорт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Подтверждение действующей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Витрина МВД России (Витрина данных по миграции)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31" name="Прямоугольник 3"/>
          <p:cNvSpPr/>
          <p:nvPr/>
        </p:nvSpPr>
        <p:spPr>
          <a:xfrm>
            <a:off x="237240" y="726840"/>
            <a:ext cx="868608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chemeClr val="dk1"/>
                </a:solidFill>
                <a:latin typeface="Times New Roman"/>
                <a:ea typeface="Arial"/>
              </a:rPr>
              <a:t>Семья или одиноко проживающий гражданин, попавшие в трудную жизненную ситуацию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3" name="Таблица 5"/>
          <p:cNvGraphicFramePr/>
          <p:nvPr/>
        </p:nvGraphicFramePr>
        <p:xfrm>
          <a:off x="559440" y="734040"/>
          <a:ext cx="8395200" cy="4074480"/>
        </p:xfrm>
        <a:graphic>
          <a:graphicData uri="http://schemas.openxmlformats.org/drawingml/2006/table">
            <a:tbl>
              <a:tblPr/>
              <a:tblGrid>
                <a:gridCol w="1281600"/>
                <a:gridCol w="302220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1814760"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6.2.3.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заключении брака (предоставление из ЕГР ЗАГС по запросу сведений о заключении брака)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государственной регистрации АГС о заключении брака, в отношении которого сформирован запрос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об органе ЗАГС, которым произведена государственная регистрация акта гражданского состояния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физическом лице, в отношении которого сформирован запрос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документе, удостоверяющем личность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Субъект Российской Федерации, где зарегистрирован акт гражданского состояния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ЕГР ЗАГС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1738080"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6.2.4.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расторжении брака (предоставление из ЕГР ЗАГС по запросу сведений о расторжении брака)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государственной регистрации АГС о расторжении брака, в отношении которого сформирован запрос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об органе ЗАГС, которым произведена государственная регистрация акта гражданского состояния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физическом лице, в отношении которого сформирован запрос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документе, удостоверяющем личность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Субъект Российской Федерации, где зарегистрирован акт гражданского состояния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ЕГР ЗАГС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5" name="Google Shape;295;p49"/>
          <p:cNvGraphicFramePr/>
          <p:nvPr/>
        </p:nvGraphicFramePr>
        <p:xfrm>
          <a:off x="288000" y="724680"/>
          <a:ext cx="8517240" cy="2325960"/>
        </p:xfrm>
        <a:graphic>
          <a:graphicData uri="http://schemas.openxmlformats.org/drawingml/2006/table">
            <a:tbl>
              <a:tblPr/>
              <a:tblGrid>
                <a:gridCol w="1225800"/>
                <a:gridCol w="3858120"/>
                <a:gridCol w="704160"/>
                <a:gridCol w="994680"/>
                <a:gridCol w="826200"/>
                <a:gridCol w="907920"/>
              </a:tblGrid>
              <a:tr h="19260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Информационная</a:t>
                      </a:r>
                      <a:br>
                        <a:rPr sz="800"/>
                      </a:b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4668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483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</a:t>
                      </a:r>
                      <a:r>
                        <a:rPr b="0" lang="en-US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5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. СФР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об установлении опеки над ребенком, лишении/ограничении родительских прав, отобрании ребенка при непосредственной угрозе,  его жизни и здоровью, сведения, подтверждающие среднедушевой доход семьи, сведения о мерах социальной поддержки семьи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фамилия, имя, отчество (при наличии);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рождения;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СНИЛС;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номер и серия документа, удостоверяющего личность;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код подразделения органа, выдавшего документ, удостоверяющий личность;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наименование органа, выдавшего документ решение об установлении опеки;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выписка (сведения) из решения органа опеки и попечительства об установлении опеки над ребенком;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наименование документа, содержащего решение;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решения;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вступления решения в законную силу;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результат рассмотрения.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ЕГИССО/Витрина «Реестр законных представителей»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ЦМВ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3/ 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Реализовано/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7" name="Таблица 5"/>
          <p:cNvGraphicFramePr/>
          <p:nvPr/>
        </p:nvGraphicFramePr>
        <p:xfrm>
          <a:off x="374400" y="720720"/>
          <a:ext cx="8395200" cy="337824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988920"/>
                <a:gridCol w="123192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6.2.6.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военнослужащих, сотрудников войск национальной гвардии Российской Федерации, органов принудительного исполнения Российской Федерации, таможенных органов Российской Федерации, Главного управления специальных программ Президента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(Сведения о доходах физических лиц, выплаченных налоговыми агентами)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Идентификатор запроса, сформированный ФНС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Код обработки запроса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Минобороны России</a:t>
                      </a:r>
                      <a:r>
                        <a:rPr b="1" lang="ru-RU" sz="8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, Росгвардия</a:t>
                      </a:r>
                      <a:r>
                        <a:rPr b="1" lang="ru-RU" sz="7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, ФССП России</a:t>
                      </a:r>
                      <a:r>
                        <a:rPr b="1" lang="ru-RU" sz="7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, ФТС России</a:t>
                      </a:r>
                      <a:r>
                        <a:rPr b="1" lang="ru-RU" sz="7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, ГУСП</a:t>
                      </a:r>
                      <a:r>
                        <a:rPr b="1" lang="ru-RU" sz="7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52560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6.2.7.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дивидендах, процентах и иных доходах, полученных по операциям с ценными бумагами, инвестиционным (брокерским) счетам, металлическим счетам, депозитам и сберегательным счетам, в том числе валютным, а также в связи с участием в управлении собственностью организации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(Сведения о доходах физических лиц из налоговой декларации формы 3-НДФЛ)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по представленной физическим лицом налоговой декларации по налогу на доходы физических лиц (по форме 3-НДФЛ)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Налоговая база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Доходы от источников в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Доходы от источников за пределами Российской Федерации,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облагаемые налогом по ставке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Доходы, полученные от предпринимательской, адвокатской деятельности и частной практики, а также расчет профессиональных налоговых вычетов, установленных подпунктами 2.3 статьи 221 НК РФ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ИС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38" name="Прямоугольник 1"/>
          <p:cNvSpPr/>
          <p:nvPr/>
        </p:nvSpPr>
        <p:spPr>
          <a:xfrm>
            <a:off x="422640" y="4620240"/>
            <a:ext cx="7123680" cy="2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800" spc="-1" strike="noStrike" baseline="30000">
                <a:solidFill>
                  <a:srgbClr val="000000"/>
                </a:solidFill>
                <a:latin typeface="Times New Roman"/>
                <a:ea typeface="Arial"/>
              </a:rPr>
              <a:t>1 </a:t>
            </a:r>
            <a:r>
              <a:rPr b="0" lang="ru-RU" sz="800" spc="-1" strike="noStrike">
                <a:solidFill>
                  <a:srgbClr val="000000"/>
                </a:solidFill>
                <a:latin typeface="Times New Roman"/>
                <a:ea typeface="Arial"/>
              </a:rPr>
              <a:t>При условии надлежащего функционирования (технической готовности)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0" name="Таблица 5"/>
          <p:cNvGraphicFramePr/>
          <p:nvPr/>
        </p:nvGraphicFramePr>
        <p:xfrm>
          <a:off x="374400" y="812160"/>
          <a:ext cx="8395200" cy="256896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964080"/>
                <a:gridCol w="1256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204732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6.2.8. ФНС России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вознаграждении за выполнение трудовых или иных обязанностей, включая выплаты компенсационного и стимулирующего характера, вознаграждении за выполненную работу, оказанную услугу, совершение действия в рамках гражданско-правового договора, о доходах по договорам авторского заказа, об отчуждении исключительного права на результаты интеллектуальной деятельности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(Сервис представления сведений о выплатах, произведенных плательщиками страховых взносов в пользу физических лиц)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ИНН физического лица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об ИП, осуществившем выплаты или о ФЛ, осуществившем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выплатах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ИС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2" name="Таблица 5"/>
          <p:cNvGraphicFramePr/>
          <p:nvPr/>
        </p:nvGraphicFramePr>
        <p:xfrm>
          <a:off x="374400" y="908640"/>
          <a:ext cx="8395200" cy="219744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6.2.9.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физических лиц из налоговой декларации формы 3-НДФЛ (сведения о процентах, полученных по вкладам в кредитных учреждениях, о доходах от реализации и сдачи в аренду (наем, поднаем) имущества)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(Сведения о доходах физических лиц из налоговой декларации формы 3-НДФЛ)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по представленной физическим лицом налоговой декларации по налогу на доходы физических лиц (по форме 3-НДФЛ)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Налоговая база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Доходы от источников в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Доходы от источников за пределами Российской Федерации,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облагаемые налогом по ставке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Доходы полученные в результате выигрышей, выплачиваемых организаторами лотерей, тотализаторов и других основанных на риске игр.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ИС ФНС России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4" name="Таблица 5"/>
          <p:cNvGraphicFramePr/>
          <p:nvPr/>
        </p:nvGraphicFramePr>
        <p:xfrm>
          <a:off x="374400" y="720720"/>
          <a:ext cx="8395200" cy="279144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6.2.10. ФНС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от занятий предпринимательской деятельностью, включая доходы, полученные в результате деятельности крестьянского (фермерского) хозяйства, в том числе хозяйства без образования юридического лица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Предоставление сведений из налоговых деклараций, представленных индивидуальными предпринимателями, применяющими специальные налоговые режимы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из налоговых деклараций, представленных индивидуальными предпринимателями, применяющими специальные налоговые режимы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из налоговой декларации по единому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сельскохозяйственному налогу (ЕСХН)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из налоговой декларации по налогу, уплачиваемому в связи с применением упрощенной системы налогообложения (УСН)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Расчет налога, уплачиваемого в связи с применением упрощенной системы налогообложения (объект налогообложения - доходы, уменьшенные на величину расходов)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из налоговой декларации по единому налогу на вмененный доход для отдельных видов деятельности (ЕНВД)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доходах физических лиц из налоговой декларации формы 3-НДФЛ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ИС ФНС России/ Витрина 2 ФНС России (Информация о юридических лицах и индивидуальных предпринимателях)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1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194;p42"/>
          <p:cNvSpPr/>
          <p:nvPr/>
        </p:nvSpPr>
        <p:spPr>
          <a:xfrm>
            <a:off x="336600" y="105480"/>
            <a:ext cx="7407720" cy="47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343080" indent="-343080">
              <a:lnSpc>
                <a:spcPct val="100000"/>
              </a:lnSpc>
              <a:buClr>
                <a:srgbClr val="ffffff"/>
              </a:buClr>
              <a:buFont typeface="Times New Roman"/>
              <a:buAutoNum type="arabicPeriod"/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Общая информация о текущем состоянии муниципальной услуги </a:t>
            </a:r>
            <a:br>
              <a:rPr sz="1400"/>
            </a:br>
            <a:r>
              <a:rPr b="0" lang="ru-RU" sz="12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«Оказание экстренной адресной материальной помощи гражданам, проживающим на территории муниципального образования, оказавшимся в трудной жизненной ситуации»</a:t>
            </a:r>
            <a:br>
              <a:rPr sz="1400"/>
            </a:b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Google Shape;195;p42"/>
          <p:cNvSpPr/>
          <p:nvPr/>
        </p:nvSpPr>
        <p:spPr>
          <a:xfrm>
            <a:off x="129240" y="4924080"/>
            <a:ext cx="2171160" cy="17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87120" bIns="8712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Times New Roman"/>
              <a:ea typeface="Arial"/>
            </a:endParaRPr>
          </a:p>
        </p:txBody>
      </p:sp>
      <p:sp>
        <p:nvSpPr>
          <p:cNvPr id="240" name="Google Shape;196;p42"/>
          <p:cNvSpPr/>
          <p:nvPr/>
        </p:nvSpPr>
        <p:spPr>
          <a:xfrm>
            <a:off x="2760840" y="1848240"/>
            <a:ext cx="6405120" cy="86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Нормативно-правовое регулирование: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800" spc="-1" strike="noStrike">
                <a:solidFill>
                  <a:srgbClr val="000000"/>
                </a:solidFill>
                <a:latin typeface="Times New Roman"/>
                <a:ea typeface="Arial"/>
              </a:rPr>
              <a:t>- Федеральный закон от 05.04.2003 № 44-ФЗ «О порядке учета доходов и расчета среднедушевого дохода семьи и дохода одиноко проживающего гражданина для признания их малоимущими и оказания им государственной социальной помощи»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800" spc="-1" strike="noStrike">
                <a:solidFill>
                  <a:srgbClr val="000000"/>
                </a:solidFill>
                <a:latin typeface="Times New Roman"/>
                <a:ea typeface="Arial"/>
              </a:rPr>
              <a:t>- Постановление Правительства Российской Федерации от 20.08.2003 № 512 «О перечне видов доходов, учитываемых при расчете среднедушевого дохода семьи и дохода одиноко проживающего гражданина для оказания им государственной социальной помощи»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- НПА утвержденные муниципальными образованиями на территории Кемеровской области - Кузбасса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Google Shape;198;p42"/>
          <p:cNvSpPr/>
          <p:nvPr/>
        </p:nvSpPr>
        <p:spPr>
          <a:xfrm>
            <a:off x="916920" y="772920"/>
            <a:ext cx="791352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Заявители: Граждане Российской Федерации, иностранные граждане, лица без гражданства, постоянно проживающие на территории муниципального образования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Google Shape;200;p42"/>
          <p:cNvSpPr/>
          <p:nvPr/>
        </p:nvSpPr>
        <p:spPr>
          <a:xfrm>
            <a:off x="916920" y="1212120"/>
            <a:ext cx="7827120" cy="555480"/>
          </a:xfrm>
          <a:prstGeom prst="rect">
            <a:avLst/>
          </a:prstGeom>
          <a:noFill/>
          <a:ln w="12700">
            <a:solidFill>
              <a:srgbClr val="1f497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243" name="Google Shape;202;p42"/>
          <p:cNvSpPr/>
          <p:nvPr/>
        </p:nvSpPr>
        <p:spPr>
          <a:xfrm>
            <a:off x="210240" y="1848240"/>
            <a:ext cx="226620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 рамках предоставления услуги осуществляется обследование жилищно-бытовых условий заявителя, членов его семьи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Google Shape;203;p42"/>
          <p:cNvSpPr/>
          <p:nvPr/>
        </p:nvSpPr>
        <p:spPr>
          <a:xfrm>
            <a:off x="340200" y="2818080"/>
            <a:ext cx="1382760" cy="38520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45" name="Google Shape;204;p42"/>
          <p:cNvSpPr/>
          <p:nvPr/>
        </p:nvSpPr>
        <p:spPr>
          <a:xfrm>
            <a:off x="488880" y="2798280"/>
            <a:ext cx="108540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Количество обращений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Google Shape;205;p42"/>
          <p:cNvSpPr/>
          <p:nvPr/>
        </p:nvSpPr>
        <p:spPr>
          <a:xfrm>
            <a:off x="336600" y="3219480"/>
            <a:ext cx="1382760" cy="82512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47" name="Google Shape;206;p42"/>
          <p:cNvSpPr/>
          <p:nvPr/>
        </p:nvSpPr>
        <p:spPr>
          <a:xfrm>
            <a:off x="340200" y="3368880"/>
            <a:ext cx="1382760" cy="42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5057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51"/>
              </a:spcBef>
              <a:tabLst>
                <a:tab algn="l" pos="0"/>
              </a:tabLst>
            </a:pPr>
            <a:r>
              <a:rPr b="0" i="1" lang="ru-RU" sz="800" spc="-1" strike="noStrike">
                <a:solidFill>
                  <a:srgbClr val="00b0f0"/>
                </a:solidFill>
                <a:latin typeface="Times New Roman"/>
                <a:ea typeface="Montserrat"/>
              </a:rPr>
              <a:t>(по данным за 2022 год)</a:t>
            </a:r>
            <a:r>
              <a:rPr b="0" lang="ru-RU" sz="800" spc="-1" strike="noStrike" baseline="30000">
                <a:solidFill>
                  <a:srgbClr val="00b0f0"/>
                </a:solidFill>
                <a:latin typeface="Times New Roman"/>
                <a:ea typeface="Montserrat"/>
              </a:rPr>
              <a:t> 1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Google Shape;207;p42"/>
          <p:cNvSpPr/>
          <p:nvPr/>
        </p:nvSpPr>
        <p:spPr>
          <a:xfrm>
            <a:off x="129240" y="4383000"/>
            <a:ext cx="8830440" cy="30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</a:pPr>
            <a:r>
              <a:rPr b="0" lang="ru-RU" sz="700" spc="-1" strike="noStrike">
                <a:solidFill>
                  <a:schemeClr val="dk1"/>
                </a:solidFill>
                <a:latin typeface="Times New Roman"/>
                <a:ea typeface="Montserrat"/>
              </a:rPr>
              <a:t>1  В Кемеровской области – Кузбассе</a:t>
            </a:r>
            <a:endParaRPr b="0" lang="ru-RU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700" spc="-1" strike="noStrike">
                <a:solidFill>
                  <a:schemeClr val="dk1"/>
                </a:solidFill>
                <a:latin typeface="Times New Roman"/>
                <a:ea typeface="Arial"/>
              </a:rPr>
              <a:t>2  В зависимости от жизненной ситуации заявителя</a:t>
            </a:r>
            <a:endParaRPr b="0" lang="ru-RU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Google Shape;208;p42"/>
          <p:cNvSpPr/>
          <p:nvPr/>
        </p:nvSpPr>
        <p:spPr>
          <a:xfrm>
            <a:off x="3628080" y="2798640"/>
            <a:ext cx="1382760" cy="37980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0" name="Google Shape;209;p42"/>
          <p:cNvSpPr/>
          <p:nvPr/>
        </p:nvSpPr>
        <p:spPr>
          <a:xfrm>
            <a:off x="5223600" y="2783520"/>
            <a:ext cx="1382760" cy="40860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1" name="Google Shape;210;p42"/>
          <p:cNvSpPr/>
          <p:nvPr/>
        </p:nvSpPr>
        <p:spPr>
          <a:xfrm>
            <a:off x="5223600" y="3199680"/>
            <a:ext cx="1382760" cy="83484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2" name="Google Shape;211;p42"/>
          <p:cNvSpPr/>
          <p:nvPr/>
        </p:nvSpPr>
        <p:spPr>
          <a:xfrm>
            <a:off x="3614040" y="3182400"/>
            <a:ext cx="1382760" cy="84492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3" name="Google Shape;212;p42"/>
          <p:cNvSpPr/>
          <p:nvPr/>
        </p:nvSpPr>
        <p:spPr>
          <a:xfrm>
            <a:off x="1996560" y="3215160"/>
            <a:ext cx="1382760" cy="83268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4" name="Google Shape;213;p42"/>
          <p:cNvSpPr/>
          <p:nvPr/>
        </p:nvSpPr>
        <p:spPr>
          <a:xfrm>
            <a:off x="6884280" y="3192480"/>
            <a:ext cx="1671840" cy="82692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5" name="Google Shape;214;p42"/>
          <p:cNvSpPr/>
          <p:nvPr/>
        </p:nvSpPr>
        <p:spPr>
          <a:xfrm>
            <a:off x="6874920" y="2783520"/>
            <a:ext cx="1681200" cy="40860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56" name="Google Shape;215;p42"/>
          <p:cNvSpPr/>
          <p:nvPr/>
        </p:nvSpPr>
        <p:spPr>
          <a:xfrm>
            <a:off x="2055240" y="2819880"/>
            <a:ext cx="132408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3 контакта с органами власти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Google Shape;216;p42"/>
          <p:cNvSpPr/>
          <p:nvPr/>
        </p:nvSpPr>
        <p:spPr>
          <a:xfrm>
            <a:off x="3614040" y="2800440"/>
            <a:ext cx="141588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Срок предоставления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Google Shape;217;p42"/>
          <p:cNvSpPr/>
          <p:nvPr/>
        </p:nvSpPr>
        <p:spPr>
          <a:xfrm>
            <a:off x="5313600" y="2755800"/>
            <a:ext cx="1215000" cy="45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Документы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51"/>
              </a:spcBef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от заявителя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Google Shape;218;p42"/>
          <p:cNvSpPr/>
          <p:nvPr/>
        </p:nvSpPr>
        <p:spPr>
          <a:xfrm>
            <a:off x="7172640" y="2787840"/>
            <a:ext cx="108540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2060"/>
                </a:solidFill>
                <a:latin typeface="Times New Roman"/>
                <a:ea typeface="Montserrat"/>
              </a:rPr>
              <a:t>Результат услуги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Google Shape;219;p42"/>
          <p:cNvSpPr/>
          <p:nvPr/>
        </p:nvSpPr>
        <p:spPr>
          <a:xfrm>
            <a:off x="2014920" y="3313800"/>
            <a:ext cx="134640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800" spc="-1" strike="noStrike">
                <a:solidFill>
                  <a:srgbClr val="00b0f0"/>
                </a:solidFill>
                <a:latin typeface="Times New Roman"/>
                <a:ea typeface="Montserrat"/>
              </a:rPr>
              <a:t>Для подачи заявления, проведения социально-бытового обследования,  получение результата 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Google Shape;220;p42"/>
          <p:cNvSpPr/>
          <p:nvPr/>
        </p:nvSpPr>
        <p:spPr>
          <a:xfrm>
            <a:off x="3714120" y="3368880"/>
            <a:ext cx="1210320" cy="396360"/>
          </a:xfrm>
          <a:prstGeom prst="rect">
            <a:avLst/>
          </a:prstGeom>
          <a:noFill/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30 рабочих </a:t>
            </a:r>
            <a:br>
              <a:rPr sz="1000"/>
            </a:b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дней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Google Shape;221;p42"/>
          <p:cNvSpPr/>
          <p:nvPr/>
        </p:nvSpPr>
        <p:spPr>
          <a:xfrm>
            <a:off x="5313600" y="3320640"/>
            <a:ext cx="118800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До 12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видов документов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Google Shape;222;p42"/>
          <p:cNvSpPr/>
          <p:nvPr/>
        </p:nvSpPr>
        <p:spPr>
          <a:xfrm>
            <a:off x="6939360" y="3322080"/>
            <a:ext cx="1551960" cy="54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</a:pPr>
            <a:r>
              <a:rPr b="1" lang="ru-RU" sz="1000" spc="-1" strike="noStrike">
                <a:solidFill>
                  <a:srgbClr val="00b0f0"/>
                </a:solidFill>
                <a:latin typeface="Times New Roman"/>
                <a:ea typeface="Montserrat"/>
              </a:rPr>
              <a:t>Решение  об оказании экстренной адресной материальной помощи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Google Shape;223;p42"/>
          <p:cNvSpPr/>
          <p:nvPr/>
        </p:nvSpPr>
        <p:spPr>
          <a:xfrm>
            <a:off x="1996560" y="2818080"/>
            <a:ext cx="1382760" cy="381240"/>
          </a:xfrm>
          <a:prstGeom prst="rect">
            <a:avLst/>
          </a:prstGeom>
          <a:noFill/>
          <a:ln w="12700">
            <a:solidFill>
              <a:srgbClr val="0070c0">
                <a:alpha val="50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68400" rIns="68400" tIns="34200" bIns="342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</a:tabLst>
            </a:pPr>
            <a:endParaRPr b="0" lang="ru-RU" sz="1200" spc="-1" strike="noStrike">
              <a:solidFill>
                <a:schemeClr val="lt1"/>
              </a:solidFill>
              <a:latin typeface="Times New Roman"/>
              <a:ea typeface="Arial"/>
            </a:endParaRPr>
          </a:p>
        </p:txBody>
      </p:sp>
      <p:sp>
        <p:nvSpPr>
          <p:cNvPr id="265" name="AutoShape 2"/>
          <p:cNvSpPr/>
          <p:nvPr/>
        </p:nvSpPr>
        <p:spPr>
          <a:xfrm>
            <a:off x="155520" y="-274680"/>
            <a:ext cx="59976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266" name="Picture 3" descr="C:\Users\kiroper40.UMFC-KO\Downloads\Рисунок.png"/>
          <p:cNvPicPr/>
          <p:nvPr/>
        </p:nvPicPr>
        <p:blipFill>
          <a:blip r:embed="rId1"/>
          <a:stretch/>
        </p:blipFill>
        <p:spPr>
          <a:xfrm>
            <a:off x="207000" y="716400"/>
            <a:ext cx="548280" cy="533160"/>
          </a:xfrm>
          <a:prstGeom prst="rect">
            <a:avLst/>
          </a:prstGeom>
          <a:ln w="0">
            <a:noFill/>
          </a:ln>
        </p:spPr>
      </p:pic>
      <p:sp>
        <p:nvSpPr>
          <p:cNvPr id="267" name="Прямоугольник 2"/>
          <p:cNvSpPr/>
          <p:nvPr/>
        </p:nvSpPr>
        <p:spPr>
          <a:xfrm>
            <a:off x="1031760" y="1290240"/>
            <a:ext cx="7798680" cy="39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000" spc="-1" strike="noStrike">
                <a:solidFill>
                  <a:srgbClr val="000000"/>
                </a:solidFill>
                <a:latin typeface="Times New Roman"/>
                <a:ea typeface="Arial"/>
              </a:rPr>
              <a:t>Трудная жизненная ситуация - обстоятельство или обстоятельства, которые ухудшают условия жизнедеятельности гражданина и последствия которых он не может преодолеть самостоятельно.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68" name="Прямая соединительная линия 38"/>
          <p:cNvCxnSpPr/>
          <p:nvPr/>
        </p:nvCxnSpPr>
        <p:spPr>
          <a:xfrm>
            <a:off x="2617920" y="1908000"/>
            <a:ext cx="360" cy="669240"/>
          </a:xfrm>
          <a:prstGeom prst="straightConnector1">
            <a:avLst/>
          </a:prstGeom>
          <a:ln>
            <a:solidFill>
              <a:srgbClr val="4a7ebb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6" name="Таблица 5"/>
          <p:cNvGraphicFramePr/>
          <p:nvPr/>
        </p:nvGraphicFramePr>
        <p:xfrm>
          <a:off x="374400" y="720720"/>
          <a:ext cx="8395200" cy="367524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988920"/>
                <a:gridCol w="123192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6.2.11. СФР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Получение сведений о размере выплат за период (включая пенсию, доплаты, устанавливаемые к пенсии, социальные выплаты и выплаты по уходу)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Пол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Дата, по состоянию на которую сведения актуальны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Наличие данных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начала периода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месяцев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Выплаты по месяцам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Год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Месяц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Общая сумма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Вид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Основание назначения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Сумма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Витрина 1 ПФР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(Данные АИС ПФР,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ЕГИССО, ФГИС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ФРИ)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мерах социальной поддержки (защиты)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из классификатора ЕГИССО (1.0.2)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4 кв. 2023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6.2.12. СФР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выплатах правопреемникам умерших застрахованных лиц в случаях, предусмотренных законодательством Российской Федерации об обязательном пенсионном страховании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(Информирование из ЕГИССО по СНИЛС)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фактах назначения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Список нормативно-правовых актов назначенной меры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ЕГИССО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8" name="Таблица 5"/>
          <p:cNvGraphicFramePr/>
          <p:nvPr/>
        </p:nvGraphicFramePr>
        <p:xfrm>
          <a:off x="374400" y="720720"/>
          <a:ext cx="8395200" cy="2890440"/>
        </p:xfrm>
        <a:graphic>
          <a:graphicData uri="http://schemas.openxmlformats.org/drawingml/2006/table">
            <a:tbl>
              <a:tblPr/>
              <a:tblGrid>
                <a:gridCol w="1207440"/>
                <a:gridCol w="3096360"/>
                <a:gridCol w="980640"/>
                <a:gridCol w="124020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67356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6.2.13. МВД РФ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размере пенсии и иных выплатах, выплачиваемых органами МВД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(Сведения о назначении пенсии)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Пол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Дата, по состоянию на которую сведения актуальны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Наличие данных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начала периода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месяцев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Выплаты по месяцам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Год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Месяц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Общая сумма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Вид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Основание назначения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Сумма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ИС МВД России (витрина данных «Пенсион»)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4 кв. 2024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0" name="Таблица 5"/>
          <p:cNvGraphicFramePr/>
          <p:nvPr/>
        </p:nvGraphicFramePr>
        <p:xfrm>
          <a:off x="385920" y="734040"/>
          <a:ext cx="8395200" cy="3491640"/>
        </p:xfrm>
        <a:graphic>
          <a:graphicData uri="http://schemas.openxmlformats.org/drawingml/2006/table">
            <a:tbl>
              <a:tblPr/>
              <a:tblGrid>
                <a:gridCol w="1256760"/>
                <a:gridCol w="304740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2970000"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6.2.14. ФССП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Сведения о средствах, перечисленных взыскателю со счета по учету средств, поступающих во временное распоряжение отдела судебных приставов, по исполнительному производству о взыскании алиментов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(Сведения об исполнительных производствах о взыскании алиментов)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Пол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Дата, по состоянию на которую сведения актуальны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Наличие данных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начала периода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месяцев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Выплаты по месяцам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Год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Месяц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Общая сумма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Количество выплат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Вид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 (ребенка, на которого выплачиваются алименты)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 (ребенка, на которого выплачиваются алименты)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 (при наличии) (ребенка, на которого выплачиваются алименты)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 (ребенка, на которого выплачиваются алименты)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Адрес  (ребенка, на которого выплачиваются алименты)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Основание назначения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43524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Сумма выплаты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ИС ФССП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2" name="Таблица 5"/>
          <p:cNvGraphicFramePr/>
          <p:nvPr/>
        </p:nvGraphicFramePr>
        <p:xfrm>
          <a:off x="361440" y="764640"/>
          <a:ext cx="8401320" cy="4151160"/>
        </p:xfrm>
        <a:graphic>
          <a:graphicData uri="http://schemas.openxmlformats.org/drawingml/2006/table">
            <a:tbl>
              <a:tblPr/>
              <a:tblGrid>
                <a:gridCol w="1282680"/>
                <a:gridCol w="3024720"/>
                <a:gridCol w="883440"/>
                <a:gridCol w="1338840"/>
                <a:gridCol w="879840"/>
                <a:gridCol w="99108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1814760">
                <a:tc>
                  <a:txBody>
                    <a:bodyPr lIns="68040" rIns="6804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6.2.15. Фонд пенсионного и социального страхования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lIns="68040" rIns="68040" tIns="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Выписка сведений об инвалиде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Отчество (при наличии)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Дата, на которую предоставляются сведения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Дата установления инвалидности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Инвалидность установлена на срок до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16000" indent="-2160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Группа инвалидности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lIns="68040" rIns="6804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lIns="68040" rIns="6804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Витрина 1 ПФР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(Данные АИС ПФР,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ЕГИССО, ФГИС ФРИ)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lIns="68040" rIns="6804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lIns="68040" rIns="6804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 кв. 2023 г.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040" marR="680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18147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6.2.16. Роструд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наличии статуса безработного или ищущего работу в период, за который рассчитывается среднедушевой доход семьи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Адрес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Пол гражданина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Категории гражданина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Признак наличия данных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Период нахождения на регистрационном учете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 периодах, засчитываемых в трудовой стаж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Категории гражданина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Витрина 3 Роструд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(Информация о статусе безработного)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4 кв. 2022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4" name="Таблица 5"/>
          <p:cNvGraphicFramePr/>
          <p:nvPr/>
        </p:nvGraphicFramePr>
        <p:xfrm>
          <a:off x="315720" y="835560"/>
          <a:ext cx="8395200" cy="3409200"/>
        </p:xfrm>
        <a:graphic>
          <a:graphicData uri="http://schemas.openxmlformats.org/drawingml/2006/table">
            <a:tbl>
              <a:tblPr/>
              <a:tblGrid>
                <a:gridCol w="1281600"/>
                <a:gridCol w="302220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14911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6.2.17. ФСИН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Сведения об освобождении из мест лишения свободы заявителя или членов его семьи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Место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Начало срока заключения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Окончание срока заключения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СПО МЭВ ФСИН России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</a:t>
                      </a:r>
                      <a:r>
                        <a:rPr b="0" lang="en-US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13964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6.2.18. Уполномоченный орган субъекта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Сведения о прекращении обучения в общеобразовательной организации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ИС уполномоченного органа субъекта Российской Федерации</a:t>
                      </a:r>
                      <a:r>
                        <a:rPr b="0" lang="ru-RU" sz="700" spc="-1" strike="noStrike" baseline="30000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СМЭВ 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2024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6" name="Таблица 5"/>
          <p:cNvGraphicFramePr/>
          <p:nvPr/>
        </p:nvGraphicFramePr>
        <p:xfrm>
          <a:off x="315720" y="835560"/>
          <a:ext cx="8395200" cy="2012760"/>
        </p:xfrm>
        <a:graphic>
          <a:graphicData uri="http://schemas.openxmlformats.org/drawingml/2006/table">
            <a:tbl>
              <a:tblPr/>
              <a:tblGrid>
                <a:gridCol w="1281600"/>
                <a:gridCol w="3022200"/>
                <a:gridCol w="882720"/>
                <a:gridCol w="1337760"/>
                <a:gridCol w="879120"/>
                <a:gridCol w="990360"/>
              </a:tblGrid>
              <a:tr h="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49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14911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6.2.19. Уполномоченный орган субъекта Российской Федерации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Montserrat"/>
                        </a:rPr>
                        <a:t>Сведения об обучении ребенка (детей) в общеобразовательной организации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Montserrat"/>
                        </a:rPr>
                        <a:t>Атрибутивный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Montserrat"/>
                        </a:rPr>
                        <a:t>Фамилия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Montserrat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Отчество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СНИЛС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ИС уполномоченного органа субъекта РФ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</a:t>
                      </a:r>
                      <a:r>
                        <a:rPr b="0" lang="en-US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Montserrat"/>
                        </a:rPr>
                        <a:t>2024 г.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206640" y="197640"/>
            <a:ext cx="6633000" cy="5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6.2. Перечень требуемых витрин данных и межведомственных обменов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8" name="Таблица 4"/>
          <p:cNvGraphicFramePr/>
          <p:nvPr/>
        </p:nvGraphicFramePr>
        <p:xfrm>
          <a:off x="137520" y="954720"/>
          <a:ext cx="8875440" cy="2905560"/>
        </p:xfrm>
        <a:graphic>
          <a:graphicData uri="http://schemas.openxmlformats.org/drawingml/2006/table">
            <a:tbl>
              <a:tblPr/>
              <a:tblGrid>
                <a:gridCol w="1285920"/>
                <a:gridCol w="3999600"/>
                <a:gridCol w="861480"/>
                <a:gridCol w="1064520"/>
                <a:gridCol w="820800"/>
                <a:gridCol w="842400"/>
              </a:tblGrid>
              <a:tr h="19656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Поставщик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Наименование вида сведений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ТС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Информационная система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Arial"/>
                        </a:rPr>
                        <a:t>ЦС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2508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Calibri"/>
                        </a:rPr>
                        <a:t>Способ получения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0" lang="ru-RU" sz="800" spc="-1" strike="noStrike">
                          <a:solidFill>
                            <a:schemeClr val="lt1"/>
                          </a:solidFill>
                          <a:latin typeface="Times New Roman"/>
                          <a:ea typeface="Calibri"/>
                        </a:rPr>
                        <a:t>Срок реализации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2358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6.2.20. МВД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Проверка соответствия информации о документе, удостоверяющем личность ИГ или ЛБГ, и информации об адресе постановки на учет по месту пребывания или регистрации по месту жительства владельца такого документа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Атрибутный состав: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Фамилия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Имя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Отчество (при наличии)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Дата рождения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Место рождения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Тип документа, удостоверяющего личность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Серия документа, удостоверяющего личность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Номер документа, удостоверяющего личность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Кем выдан документ, удостоверяющий личность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Когда выдан документ, удостоверяющий личность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Регион запроса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Наличие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Регион регистрации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Район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Населенный пункт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Улица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Дом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Корпус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360" indent="-171360" defTabSz="91440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algn="l" pos="45720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Квартира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Не реализовано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Витрина МВД России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Calibri"/>
                        </a:rPr>
                        <a:t>(Витрина данных по миграции)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СМЭВ 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chemeClr val="dk1"/>
                          </a:solidFill>
                          <a:latin typeface="Times New Roman"/>
                          <a:ea typeface="Arial"/>
                        </a:rPr>
                        <a:t>1 кв. 2023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02;p50"/>
          <p:cNvSpPr/>
          <p:nvPr/>
        </p:nvSpPr>
        <p:spPr>
          <a:xfrm>
            <a:off x="189720" y="227880"/>
            <a:ext cx="65732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7. Выполнение требований достижения целевого состояния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0" name="Google Shape;303;p50"/>
          <p:cNvGraphicFramePr/>
          <p:nvPr/>
        </p:nvGraphicFramePr>
        <p:xfrm>
          <a:off x="189720" y="796680"/>
          <a:ext cx="8775000" cy="3181320"/>
        </p:xfrm>
        <a:graphic>
          <a:graphicData uri="http://schemas.openxmlformats.org/drawingml/2006/table">
            <a:tbl>
              <a:tblPr/>
              <a:tblGrid>
                <a:gridCol w="469800"/>
                <a:gridCol w="5965560"/>
                <a:gridCol w="1141200"/>
                <a:gridCol w="1197720"/>
              </a:tblGrid>
              <a:tr h="346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п/п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Критерий оптимизации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2131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7.1.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Упреждающее (проактивное) предоставление услуги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или "-", если неприменимо)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9e5e3"/>
                    </a:solidFill>
                  </a:tcPr>
                </a:tc>
              </a:tr>
              <a:tr h="346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7.2.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Обращение 24/7 (электронный запрос, в т.ч. посредством РПГУ, мгновенная регистрация и начало исчисления срока предоставления услуги)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или "-", если неприменимо)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293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7.3.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Электронное взаимодействие с заявителем в ходе получения услуги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или "-", если неприменимо)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346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7.4.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Получение результата предоставления услуги в режиме 24/7 (реестровая запись или предоставление сведений)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, "-", если результатом является материальный объект или действие)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293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7.5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Документы, представляемые заявителем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(кол-во документов: 0 –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; сокращено до n –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8d678"/>
                          </a:highlight>
                          <a:latin typeface="Times New Roman"/>
                          <a:ea typeface="Montserrat"/>
                        </a:rPr>
                        <a:t>Частично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;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не сокращено -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 (10)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Частично (от 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до 4)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93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7.6.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Автоматическое осуществление межведомственного (внутриведомственного) взаимодействия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или "-", если неприменимо)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Да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293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7.7.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Роботизация процесса предоставления услуги (в т.ч. принятия решения о предоставлении услуги)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(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1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/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8d678"/>
                          </a:highlight>
                          <a:latin typeface="Times New Roman"/>
                          <a:ea typeface="Montserrat"/>
                        </a:rPr>
                        <a:t>Частично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Частично</a:t>
                      </a:r>
                      <a:r>
                        <a:rPr b="1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346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7.8.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Сокращение сроков предоставления услуги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 (рабочих дней: &lt;5 р.д. –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bce292"/>
                          </a:highlight>
                          <a:latin typeface="Times New Roman"/>
                          <a:ea typeface="Montserrat"/>
                        </a:rPr>
                        <a:t>Да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; &lt;10 р.д. –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8d678"/>
                          </a:highlight>
                          <a:latin typeface="Times New Roman"/>
                          <a:ea typeface="Montserrat"/>
                        </a:rPr>
                        <a:t>Частично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; &gt;10 -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highlight>
                            <a:srgbClr val="f2dcdb"/>
                          </a:highlight>
                          <a:latin typeface="Times New Roman"/>
                          <a:ea typeface="Montserrat"/>
                        </a:rPr>
                        <a:t>Нет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>
                        <a:alpha val="2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Нет (30 к.д.)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Да (</a:t>
                      </a:r>
                      <a:r>
                        <a:rPr b="1" lang="en-US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b="1" lang="en-US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р.д.)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61" name="Google Shape;289;p48"/>
          <p:cNvSpPr/>
          <p:nvPr/>
        </p:nvSpPr>
        <p:spPr>
          <a:xfrm>
            <a:off x="189720" y="4383360"/>
            <a:ext cx="8953920" cy="87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Распространяется на подуслугу «</a:t>
            </a: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Arial"/>
              </a:rPr>
              <a:t>семья или одиноко проживающий гражданин, попавшие в кризисную жизненную ситуацию в результате пожара»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rgbClr val="000000"/>
                </a:solidFill>
                <a:latin typeface="Times New Roman"/>
                <a:ea typeface="Arial"/>
              </a:rPr>
              <a:t>2 При непоступлении сведений в рамках межведомственного информационного взаимодействия или при несовпадении сведений, представленных заявителем, и сведений, поступивших в рамках межведомственного информационного взаимодействия, требуется дополнительная проверка сотрудником ведомства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3</a:t>
            </a:r>
            <a:r>
              <a:rPr b="0" lang="en-US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 </a:t>
            </a: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При предоставление услуги в проактивном режиме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09;p51"/>
          <p:cNvSpPr/>
          <p:nvPr/>
        </p:nvSpPr>
        <p:spPr>
          <a:xfrm>
            <a:off x="448920" y="209520"/>
            <a:ext cx="640080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8. Очные визиты (исключение необходимости посещения ведомства</a:t>
            </a:r>
            <a:r>
              <a:rPr b="0" lang="ru-RU" sz="1400" spc="-1" strike="noStrike">
                <a:solidFill>
                  <a:schemeClr val="lt1"/>
                </a:solidFill>
                <a:latin typeface="Times New Roman"/>
                <a:ea typeface="Times New Roman"/>
              </a:rPr>
              <a:t>)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3" name="Google Shape;310;p51"/>
          <p:cNvGraphicFramePr/>
          <p:nvPr/>
        </p:nvGraphicFramePr>
        <p:xfrm>
          <a:off x="448920" y="1280160"/>
          <a:ext cx="8392320" cy="1784880"/>
        </p:xfrm>
        <a:graphic>
          <a:graphicData uri="http://schemas.openxmlformats.org/drawingml/2006/table">
            <a:tbl>
              <a:tblPr/>
              <a:tblGrid>
                <a:gridCol w="670320"/>
                <a:gridCol w="4398120"/>
                <a:gridCol w="1637640"/>
                <a:gridCol w="1686600"/>
              </a:tblGrid>
              <a:tr h="3222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п/п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Цель очного визита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</a:rPr>
                        <a:t>Текущее состояние, кол-во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</a:rPr>
                        <a:t>Целевое состояние, кол-во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289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8.1.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подачи заявления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</a:tr>
              <a:tr h="289440">
                <a:tc>
                  <a:txBody>
                    <a:bodyPr anchor="ctr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8.2.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Взаимодействие с сотрудниками уполномоченного органа для обеспечения доступа в жилое помещение в рамках проведения социально-бытового обследования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894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8.3.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d0e0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получения результата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d0e0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d0e0f4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d0e0f4"/>
                    </a:solidFill>
                  </a:tcPr>
                </a:tc>
              </a:tr>
              <a:tr h="290520">
                <a:tc gridSpan="2"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 ОЧНЫХ ВИЗИТОВ: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19;p52"/>
          <p:cNvSpPr/>
          <p:nvPr/>
        </p:nvSpPr>
        <p:spPr>
          <a:xfrm>
            <a:off x="332280" y="209520"/>
            <a:ext cx="65174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5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9. Результат предоставления услуги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Google Shape;320;p52"/>
          <p:cNvSpPr/>
          <p:nvPr/>
        </p:nvSpPr>
        <p:spPr>
          <a:xfrm>
            <a:off x="4662000" y="1088640"/>
            <a:ext cx="4015080" cy="20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00b050"/>
                </a:solidFill>
                <a:latin typeface="Times New Roman"/>
                <a:ea typeface="Times New Roman"/>
              </a:rPr>
              <a:t>Результат в целевом состоянии: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Google Shape;321;p52"/>
          <p:cNvSpPr/>
          <p:nvPr/>
        </p:nvSpPr>
        <p:spPr>
          <a:xfrm rot="16200000">
            <a:off x="4323960" y="1117440"/>
            <a:ext cx="241920" cy="145800"/>
          </a:xfrm>
          <a:prstGeom prst="flowChartMerg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tIns="36360" bIns="36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367" name="Google Shape;322;p52"/>
          <p:cNvSpPr/>
          <p:nvPr/>
        </p:nvSpPr>
        <p:spPr>
          <a:xfrm>
            <a:off x="4271040" y="1465200"/>
            <a:ext cx="4636080" cy="295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Решение о назначении/отказе в назначении денежной выплаты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Реестровая запись, содержащая сведения о принятом решении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Результат в форме электронной выписки из Реестра принятых решений поступает в ЛК РПГУ заявителя.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Прямоугольник 1"/>
          <p:cNvSpPr/>
          <p:nvPr/>
        </p:nvSpPr>
        <p:spPr>
          <a:xfrm>
            <a:off x="340200" y="1711080"/>
            <a:ext cx="3212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Arial"/>
              </a:rPr>
              <a:t>Результатом предоставления услуги является решение о назначении выплаты на бумажном носителе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Google Shape;320;p52"/>
          <p:cNvSpPr/>
          <p:nvPr/>
        </p:nvSpPr>
        <p:spPr>
          <a:xfrm>
            <a:off x="711000" y="1118880"/>
            <a:ext cx="2470320" cy="22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Результат в текущем состоянии: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Google Shape;321;p52"/>
          <p:cNvSpPr/>
          <p:nvPr/>
        </p:nvSpPr>
        <p:spPr>
          <a:xfrm rot="16200000">
            <a:off x="411120" y="1146600"/>
            <a:ext cx="241920" cy="1458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tIns="36360" bIns="36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30;p43"/>
          <p:cNvSpPr/>
          <p:nvPr/>
        </p:nvSpPr>
        <p:spPr>
          <a:xfrm>
            <a:off x="322560" y="219960"/>
            <a:ext cx="7296480" cy="54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2. Ключевые критерии оптимизации в рамках целевого состояния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Google Shape;232;p43"/>
          <p:cNvSpPr/>
          <p:nvPr/>
        </p:nvSpPr>
        <p:spPr>
          <a:xfrm rot="16200000">
            <a:off x="639360" y="865080"/>
            <a:ext cx="191880" cy="122760"/>
          </a:xfrm>
          <a:prstGeom prst="flowChartMerge">
            <a:avLst/>
          </a:prstGeom>
          <a:solidFill>
            <a:srgbClr val="e36c09"/>
          </a:solidFill>
          <a:ln w="9525">
            <a:solidFill>
              <a:srgbClr val="e36c0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tIns="30600" bIns="306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3200" spc="-1" strike="noStrike">
              <a:solidFill>
                <a:schemeClr val="lt1"/>
              </a:solidFill>
              <a:latin typeface="Arial"/>
              <a:ea typeface="Arial"/>
            </a:endParaRPr>
          </a:p>
        </p:txBody>
      </p:sp>
      <p:sp>
        <p:nvSpPr>
          <p:cNvPr id="271" name="Google Shape;233;p43"/>
          <p:cNvSpPr/>
          <p:nvPr/>
        </p:nvSpPr>
        <p:spPr>
          <a:xfrm>
            <a:off x="962640" y="825840"/>
            <a:ext cx="2620440" cy="25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Критерии оптимизации: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Google Shape;237;p43"/>
          <p:cNvSpPr/>
          <p:nvPr/>
        </p:nvSpPr>
        <p:spPr>
          <a:xfrm>
            <a:off x="4697280" y="1638720"/>
            <a:ext cx="4309920" cy="49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Единая форма </a:t>
            </a:r>
            <a:r>
              <a:rPr b="0" lang="ru-RU" sz="1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заявления в предоставлении муниципальной услуги на территории субъекта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Google Shape;241;p43"/>
          <p:cNvSpPr/>
          <p:nvPr/>
        </p:nvSpPr>
        <p:spPr>
          <a:xfrm>
            <a:off x="4697280" y="902880"/>
            <a:ext cx="4309920" cy="73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Расширены</a:t>
            </a:r>
            <a:r>
              <a:rPr b="0" lang="ru-RU" sz="13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 возможности автоматического межведомственного взаимодействия (в целевом состоянии предусмотрено использование витрин данных)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74" name="Прямая соединительная линия 13"/>
          <p:cNvCxnSpPr/>
          <p:nvPr/>
        </p:nvCxnSpPr>
        <p:spPr>
          <a:xfrm>
            <a:off x="4346280" y="875520"/>
            <a:ext cx="360" cy="3502080"/>
          </a:xfrm>
          <a:prstGeom prst="straightConnector1">
            <a:avLst/>
          </a:prstGeom>
          <a:ln>
            <a:solidFill>
              <a:srgbClr val="f79646"/>
            </a:solidFill>
            <a:prstDash val="lgDash"/>
            <a:round/>
          </a:ln>
        </p:spPr>
      </p:cxnSp>
      <p:sp>
        <p:nvSpPr>
          <p:cNvPr id="275" name="Объект 2"/>
          <p:cNvSpPr/>
          <p:nvPr/>
        </p:nvSpPr>
        <p:spPr>
          <a:xfrm>
            <a:off x="330840" y="3853080"/>
            <a:ext cx="1137240" cy="27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Arial"/>
              </a:rPr>
              <a:t>электронная форма результата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TextBox 16"/>
          <p:cNvSpPr/>
          <p:nvPr/>
        </p:nvSpPr>
        <p:spPr>
          <a:xfrm>
            <a:off x="633240" y="3448080"/>
            <a:ext cx="5331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e46c0a"/>
                </a:solidFill>
                <a:latin typeface="Montserrat"/>
                <a:ea typeface="Arial"/>
              </a:rPr>
              <a:t>Да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Объект 2"/>
          <p:cNvSpPr/>
          <p:nvPr/>
        </p:nvSpPr>
        <p:spPr>
          <a:xfrm>
            <a:off x="372600" y="1872000"/>
            <a:ext cx="1045440" cy="41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Arial"/>
              </a:rPr>
              <a:t>сокращен срок предоставления услуги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Объект 2"/>
          <p:cNvSpPr/>
          <p:nvPr/>
        </p:nvSpPr>
        <p:spPr>
          <a:xfrm>
            <a:off x="322560" y="1603440"/>
            <a:ext cx="1145520" cy="29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chemeClr val="accent6">
                    <a:lumMod val="75000"/>
                  </a:schemeClr>
                </a:solidFill>
                <a:latin typeface="Montserrat"/>
                <a:ea typeface="Arial"/>
              </a:rPr>
              <a:t>На 94%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Объект 2"/>
          <p:cNvSpPr/>
          <p:nvPr/>
        </p:nvSpPr>
        <p:spPr>
          <a:xfrm>
            <a:off x="2773080" y="1620000"/>
            <a:ext cx="978120" cy="26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e46c0a"/>
                </a:solidFill>
                <a:latin typeface="Montserrat"/>
                <a:ea typeface="Arial"/>
              </a:rPr>
              <a:t>До</a:t>
            </a:r>
            <a:r>
              <a:rPr b="1" lang="ru-RU" sz="1800" spc="-1" strike="noStrike">
                <a:solidFill>
                  <a:schemeClr val="accent6">
                    <a:lumMod val="75000"/>
                  </a:schemeClr>
                </a:solidFill>
                <a:latin typeface="Montserrat"/>
                <a:ea typeface="Arial"/>
              </a:rPr>
              <a:t> 1</a:t>
            </a:r>
            <a:r>
              <a:rPr b="1" lang="ru-RU" sz="1600" spc="-1" strike="noStrike" baseline="30000">
                <a:solidFill>
                  <a:schemeClr val="accent6">
                    <a:lumMod val="75000"/>
                  </a:schemeClr>
                </a:solidFill>
                <a:latin typeface="Montserrat"/>
                <a:ea typeface="Arial"/>
              </a:rPr>
              <a:t>1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Объект 2"/>
          <p:cNvSpPr/>
          <p:nvPr/>
        </p:nvSpPr>
        <p:spPr>
          <a:xfrm>
            <a:off x="2448720" y="1962360"/>
            <a:ext cx="1626840" cy="41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Arial"/>
              </a:rPr>
              <a:t>сокращено количество документов, представляемых заявителем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Google Shape;237;p43"/>
          <p:cNvSpPr/>
          <p:nvPr/>
        </p:nvSpPr>
        <p:spPr>
          <a:xfrm>
            <a:off x="4697280" y="2497320"/>
            <a:ext cx="430992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Реализация реестровой </a:t>
            </a:r>
            <a:r>
              <a:rPr b="0" lang="ru-RU" sz="1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модели учета результатов услуги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Google Shape;237;p43"/>
          <p:cNvSpPr/>
          <p:nvPr/>
        </p:nvSpPr>
        <p:spPr>
          <a:xfrm>
            <a:off x="4697280" y="2041920"/>
            <a:ext cx="4309920" cy="49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3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Исключено </a:t>
            </a:r>
            <a:r>
              <a:rPr b="0" lang="ru-RU" sz="13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проведении экспертных процедур при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3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составлении акта обследования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Google Shape;260;p45"/>
          <p:cNvSpPr/>
          <p:nvPr/>
        </p:nvSpPr>
        <p:spPr>
          <a:xfrm>
            <a:off x="322560" y="4606920"/>
            <a:ext cx="8247240" cy="33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Arial"/>
              </a:rPr>
              <a:t>1 Минимальное количество документов в одной из подуслуг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Arial"/>
              </a:rPr>
              <a:t>2 Для ряда подуслуг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Прямоугольник 31"/>
          <p:cNvSpPr/>
          <p:nvPr/>
        </p:nvSpPr>
        <p:spPr>
          <a:xfrm>
            <a:off x="2319480" y="3817440"/>
            <a:ext cx="18853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35240">
              <a:lnSpc>
                <a:spcPct val="100000"/>
              </a:lnSpc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Arial"/>
              </a:rPr>
              <a:t>Автоматический процесс предоставления услуги</a:t>
            </a:r>
            <a:r>
              <a:rPr b="0" lang="ru-RU" sz="900" spc="-1" strike="noStrike" baseline="30000">
                <a:solidFill>
                  <a:schemeClr val="dk1"/>
                </a:solidFill>
                <a:latin typeface="Times New Roman"/>
                <a:ea typeface="Arial"/>
              </a:rPr>
              <a:t>2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Объект 2"/>
          <p:cNvSpPr/>
          <p:nvPr/>
        </p:nvSpPr>
        <p:spPr>
          <a:xfrm>
            <a:off x="1612080" y="2495160"/>
            <a:ext cx="978120" cy="26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e46c0a"/>
                </a:solidFill>
                <a:latin typeface="Montserrat"/>
                <a:ea typeface="Arial"/>
              </a:rPr>
              <a:t>До</a:t>
            </a:r>
            <a:r>
              <a:rPr b="1" lang="ru-RU" sz="1800" spc="-1" strike="noStrike">
                <a:solidFill>
                  <a:schemeClr val="accent6">
                    <a:lumMod val="75000"/>
                  </a:schemeClr>
                </a:solidFill>
                <a:latin typeface="Montserrat"/>
                <a:ea typeface="Arial"/>
              </a:rPr>
              <a:t> 0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Объект 2"/>
          <p:cNvSpPr/>
          <p:nvPr/>
        </p:nvSpPr>
        <p:spPr>
          <a:xfrm>
            <a:off x="1287720" y="2800080"/>
            <a:ext cx="1626840" cy="41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 defTabSz="43524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Arial"/>
              </a:rPr>
              <a:t>сокращение количества очных визитов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Объект 2"/>
          <p:cNvSpPr/>
          <p:nvPr/>
        </p:nvSpPr>
        <p:spPr>
          <a:xfrm flipV="1" rot="10800000">
            <a:off x="4709880" y="3035520"/>
            <a:ext cx="4297680" cy="47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just" defTabSz="43524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Arial"/>
              </a:rPr>
              <a:t>Исключено </a:t>
            </a:r>
            <a:r>
              <a:rPr b="0" lang="ru-RU" sz="1300" spc="-1" strike="noStrike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Arial"/>
              </a:rPr>
              <a:t>согласие на обработку персональных данных заявителя и третьих лиц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88" name="Рисунок 38" descr=""/>
          <p:cNvPicPr/>
          <p:nvPr/>
        </p:nvPicPr>
        <p:blipFill>
          <a:blip r:embed="rId1"/>
          <a:stretch/>
        </p:blipFill>
        <p:spPr>
          <a:xfrm>
            <a:off x="2967480" y="3218400"/>
            <a:ext cx="589320" cy="589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27;p53"/>
          <p:cNvSpPr/>
          <p:nvPr/>
        </p:nvSpPr>
        <p:spPr>
          <a:xfrm>
            <a:off x="390600" y="1713240"/>
            <a:ext cx="5483520" cy="178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2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СПАСИБО </a:t>
            </a:r>
            <a:br>
              <a:rPr sz="1800"/>
            </a:br>
            <a:r>
              <a:rPr b="0" lang="ru-RU" sz="2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ЗА ВНИМАНИЕ!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47;p44"/>
          <p:cNvSpPr/>
          <p:nvPr/>
        </p:nvSpPr>
        <p:spPr>
          <a:xfrm>
            <a:off x="322560" y="219960"/>
            <a:ext cx="7296480" cy="54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3. Необходимые и обязательные услуги (иные дополнительные услуги)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Google Shape;248;p44"/>
          <p:cNvSpPr/>
          <p:nvPr/>
        </p:nvSpPr>
        <p:spPr>
          <a:xfrm>
            <a:off x="76320" y="4924080"/>
            <a:ext cx="2171160" cy="17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87120" bIns="8712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91" name="AutoShape 2"/>
          <p:cNvSpPr/>
          <p:nvPr/>
        </p:nvSpPr>
        <p:spPr>
          <a:xfrm>
            <a:off x="155520" y="-2484360"/>
            <a:ext cx="9181800" cy="518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graphicFrame>
        <p:nvGraphicFramePr>
          <p:cNvPr id="292" name="Google Shape;179;p16"/>
          <p:cNvGraphicFramePr/>
          <p:nvPr/>
        </p:nvGraphicFramePr>
        <p:xfrm>
          <a:off x="198000" y="1166040"/>
          <a:ext cx="8764920" cy="1648080"/>
        </p:xfrm>
        <a:graphic>
          <a:graphicData uri="http://schemas.openxmlformats.org/drawingml/2006/table">
            <a:tbl>
              <a:tblPr/>
              <a:tblGrid>
                <a:gridCol w="2359800"/>
                <a:gridCol w="1567080"/>
                <a:gridCol w="554760"/>
                <a:gridCol w="518400"/>
                <a:gridCol w="641160"/>
                <a:gridCol w="488880"/>
                <a:gridCol w="525600"/>
                <a:gridCol w="546840"/>
                <a:gridCol w="554400"/>
                <a:gridCol w="489600"/>
                <a:gridCol w="517320"/>
              </a:tblGrid>
              <a:tr h="775080"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Наименование сопутствующих услуг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Орган (организация), предоставляющий сопутствующую услугу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gridSpan="3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Очные обращения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(кол-во)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Срок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(ед. изм)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3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Электронный результат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(Да/Нет)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654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ТС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ТС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ТС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chemeClr val="lt1"/>
                          </a:solidFill>
                          <a:latin typeface="Montserrat SemiBold"/>
                          <a:ea typeface="Montserrat SemiBold"/>
                        </a:rPr>
                        <a:t>ЦС2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470160">
                <a:tc gridSpan="11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</a:rPr>
                        <a:t>Сопутствующие услуги отсутствуют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56;p45"/>
          <p:cNvSpPr/>
          <p:nvPr/>
        </p:nvSpPr>
        <p:spPr>
          <a:xfrm>
            <a:off x="486720" y="234720"/>
            <a:ext cx="6888240" cy="34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4.1.  Оптимизация административных процедур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4" name="Google Shape;257;p45"/>
          <p:cNvGraphicFramePr/>
          <p:nvPr/>
        </p:nvGraphicFramePr>
        <p:xfrm>
          <a:off x="4609800" y="1028520"/>
          <a:ext cx="4125600" cy="519840"/>
        </p:xfrm>
        <a:graphic>
          <a:graphicData uri="http://schemas.openxmlformats.org/drawingml/2006/table">
            <a:tbl>
              <a:tblPr/>
              <a:tblGrid>
                <a:gridCol w="4125600"/>
              </a:tblGrid>
              <a:tr h="5198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2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Целевое состояние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5" name="Google Shape;258;p45"/>
          <p:cNvGraphicFramePr/>
          <p:nvPr/>
        </p:nvGraphicFramePr>
        <p:xfrm>
          <a:off x="343080" y="1532520"/>
          <a:ext cx="4057200" cy="2922840"/>
        </p:xfrm>
        <a:graphic>
          <a:graphicData uri="http://schemas.openxmlformats.org/drawingml/2006/table">
            <a:tbl>
              <a:tblPr/>
              <a:tblGrid>
                <a:gridCol w="2880720"/>
                <a:gridCol w="1176480"/>
              </a:tblGrid>
              <a:tr h="2505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Административные процедуры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c8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Срок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</a:tr>
              <a:tr h="57240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 Прием и регистрация заявления и документов, проверка сведений, указанных в заявлении и прилагаемых документах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2559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 Комиссионное обследование и составление акта социально – бытового обследования заявителя </a:t>
                      </a:r>
                      <a:r>
                        <a:rPr b="0" lang="ru-RU" sz="9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</a:tr>
              <a:tr h="2559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3. Межведомственное информационное взаимодействие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5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  <a:tr h="4219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11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 Рассмотрение документов и сведений и принятие решения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 30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</a:tr>
              <a:tr h="5518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 Направление или выдача решения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  <a:tr h="401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ИТОГО: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 30</a:t>
                      </a: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р.д.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6" name="Google Shape;259;p45"/>
          <p:cNvGraphicFramePr/>
          <p:nvPr/>
        </p:nvGraphicFramePr>
        <p:xfrm>
          <a:off x="4609800" y="1548360"/>
          <a:ext cx="4109400" cy="2439360"/>
        </p:xfrm>
        <a:graphic>
          <a:graphicData uri="http://schemas.openxmlformats.org/drawingml/2006/table">
            <a:tbl>
              <a:tblPr/>
              <a:tblGrid>
                <a:gridCol w="3240720"/>
                <a:gridCol w="868320"/>
              </a:tblGrid>
              <a:tr h="2559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Административные процедуры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c8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Срок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  <a:tr h="548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1. Прием запроса и документов и (или) информации, необходимых для предоставления муниципальной услуги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 р.д.</a:t>
                      </a:r>
                      <a:r>
                        <a:rPr b="0" lang="ru-RU" sz="9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419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2. Межведомственное (внутриведомственное) информационное взаимодействие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До 2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</a:tr>
              <a:tr h="41976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3. Принятие решения о предоставлении (отказе в предоставлении) муниципальной услуги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  <a:tr h="548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Направление или выдача решения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ae5f1"/>
                    </a:solidFill>
                  </a:tcPr>
                </a:tc>
              </a:tr>
              <a:tr h="2462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ИТОГО: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До 5 </a:t>
                      </a: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р.д.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97" name="Google Shape;260;p45"/>
          <p:cNvSpPr/>
          <p:nvPr/>
        </p:nvSpPr>
        <p:spPr>
          <a:xfrm>
            <a:off x="345240" y="4683600"/>
            <a:ext cx="4423320" cy="21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Данная административная процедура предусмотрена не во всех муниципальных образованиях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8" name="Google Shape;261;p45"/>
          <p:cNvGraphicFramePr/>
          <p:nvPr/>
        </p:nvGraphicFramePr>
        <p:xfrm>
          <a:off x="343080" y="1028520"/>
          <a:ext cx="4057200" cy="504000"/>
        </p:xfrm>
        <a:graphic>
          <a:graphicData uri="http://schemas.openxmlformats.org/drawingml/2006/table">
            <a:tbl>
              <a:tblPr/>
              <a:tblGrid>
                <a:gridCol w="4057560"/>
              </a:tblGrid>
              <a:tr h="5040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2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Состояние до оптимизации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000000"/>
                      </a:solidFill>
                      <a:prstDash val="solid"/>
                    </a:lnT>
                    <a:lnB w="9360">
                      <a:solidFill>
                        <a:srgbClr val="000000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9" name="Google Shape;267;p46"/>
          <p:cNvGraphicFramePr/>
          <p:nvPr/>
        </p:nvGraphicFramePr>
        <p:xfrm>
          <a:off x="144360" y="1400400"/>
          <a:ext cx="8748720" cy="2724120"/>
        </p:xfrm>
        <a:graphic>
          <a:graphicData uri="http://schemas.openxmlformats.org/drawingml/2006/table">
            <a:tbl>
              <a:tblPr/>
              <a:tblGrid>
                <a:gridCol w="5236920"/>
                <a:gridCol w="1407240"/>
                <a:gridCol w="2104560"/>
              </a:tblGrid>
              <a:tr h="401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Наименование документа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936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5.1.1. Документ, удостоверяющий личность заявителя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ЕСИА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93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5.1.2. Справка о зарегистрированных по адресу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Исключено из перечня 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Документ подтверждающий место жительства (место пребывания)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Витрина МВД России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Реквизиты счета гражданина в кредитной организации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Электронный документ (вариативность документа, содержащего сведения о реквизитах счета)/ ЛК РПГУ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Документы органа опеки и попечительства об установлении опеки (попечительства) над ребенком-сиротой или ребенком, оставшимся без попечения родителей (при наличии)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ЕГИССО/Витрина «Реестр законных представителей»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ЦМВ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Свидетельство(а) о рождении детей (ребенка)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ЕГР ЗАГС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5.1.7. Договор о приемной семье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936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936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00" name="Google Shape;268;p46"/>
          <p:cNvSpPr/>
          <p:nvPr/>
        </p:nvSpPr>
        <p:spPr>
          <a:xfrm>
            <a:off x="200880" y="209520"/>
            <a:ext cx="66488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5.1. Оптимизация перечня документов от заявителя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Google Shape;269;p46"/>
          <p:cNvSpPr/>
          <p:nvPr/>
        </p:nvSpPr>
        <p:spPr>
          <a:xfrm>
            <a:off x="200880" y="4624560"/>
            <a:ext cx="8635320" cy="23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Документ предусмотрен не во всех муниципальных образованиях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Прямоугольник 4"/>
          <p:cNvSpPr/>
          <p:nvPr/>
        </p:nvSpPr>
        <p:spPr>
          <a:xfrm>
            <a:off x="152280" y="774360"/>
            <a:ext cx="87325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chemeClr val="dk1"/>
                </a:solidFill>
                <a:latin typeface="Times New Roman"/>
                <a:ea typeface="Arial"/>
              </a:rPr>
              <a:t>Семья или одиноко проживающий гражданин, попавшие в кризисную жизненную ситуацию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3" name="Google Shape;283;p48"/>
          <p:cNvGraphicFramePr/>
          <p:nvPr/>
        </p:nvGraphicFramePr>
        <p:xfrm>
          <a:off x="200880" y="725400"/>
          <a:ext cx="8757360" cy="3237120"/>
        </p:xfrm>
        <a:graphic>
          <a:graphicData uri="http://schemas.openxmlformats.org/drawingml/2006/table">
            <a:tbl>
              <a:tblPr/>
              <a:tblGrid>
                <a:gridCol w="5236920"/>
                <a:gridCol w="1664640"/>
                <a:gridCol w="1855800"/>
              </a:tblGrid>
              <a:tr h="373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Наименование документа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5.1.8.  ИНН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ЕСИА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5.1.9.  Документ, подтверждающий собственность владения жилим помещением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Витрина НСУД ЕГРН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5.1.10. Согласие (несогласие) на обработку персональных данных от совершеннолетних лиц, зарегистрированных совместно с гражданином, в письменной произвольной форме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Исключено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</a:tr>
              <a:tr h="402480">
                <a:tc gridSpan="3">
                  <a:txBody>
                    <a:bodyPr anchor="ctr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5.1.11. Документы подтверждающие кризисную жизненную ситуацию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68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5.1.11.1. Документ, подтверждающий полное или частичное уничтожение жилья или иного имущества в результате пожара или иного негативного воздействия природного или техногенного характера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368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5.1.1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.2.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C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правка о прохождении военной службы</a:t>
                      </a:r>
                      <a:r>
                        <a:rPr b="0" lang="en-US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Отсутствует в АР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373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ИТОГО ОТ ЗАЯВИТЕЛЯ: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 12 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 ВИДОВ </a:t>
                      </a: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000" spc="-1" strike="noStrik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До 3 </a:t>
                      </a:r>
                      <a:r>
                        <a:rPr b="1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ВИДОВ </a:t>
                      </a: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4" name="Google Shape;284;p48"/>
          <p:cNvSpPr/>
          <p:nvPr/>
        </p:nvSpPr>
        <p:spPr>
          <a:xfrm>
            <a:off x="200880" y="209520"/>
            <a:ext cx="66488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5.1. Оптимизация перечня документов от заявителя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Google Shape;285;p48"/>
          <p:cNvSpPr/>
          <p:nvPr/>
        </p:nvSpPr>
        <p:spPr>
          <a:xfrm>
            <a:off x="85320" y="4384800"/>
            <a:ext cx="1923120" cy="64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Форма запроса через СМЭВ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7928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Отсутствует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79280">
              <a:lnSpc>
                <a:spcPct val="100000"/>
              </a:lnSpc>
              <a:tabLst>
                <a:tab algn="l" pos="0"/>
              </a:tabLst>
            </a:pPr>
            <a:r>
              <a:rPr b="0" lang="ru-RU" sz="9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Межвед, эл.вид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Google Shape;286;p48"/>
          <p:cNvSpPr/>
          <p:nvPr/>
        </p:nvSpPr>
        <p:spPr>
          <a:xfrm>
            <a:off x="173880" y="4857840"/>
            <a:ext cx="112680" cy="119160"/>
          </a:xfrm>
          <a:prstGeom prst="rect">
            <a:avLst/>
          </a:prstGeom>
          <a:solidFill>
            <a:srgbClr val="bce29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07" name="Google Shape;287;p48"/>
          <p:cNvSpPr/>
          <p:nvPr/>
        </p:nvSpPr>
        <p:spPr>
          <a:xfrm>
            <a:off x="173880" y="4713840"/>
            <a:ext cx="112680" cy="119160"/>
          </a:xfrm>
          <a:prstGeom prst="rect">
            <a:avLst/>
          </a:prstGeom>
          <a:solidFill>
            <a:srgbClr val="fbe5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08" name="Google Shape;288;p48"/>
          <p:cNvSpPr/>
          <p:nvPr/>
        </p:nvSpPr>
        <p:spPr>
          <a:xfrm>
            <a:off x="76320" y="4351320"/>
            <a:ext cx="1932120" cy="7099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77c8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chemeClr val="lt1"/>
              </a:solidFill>
              <a:latin typeface="Times New Roman"/>
              <a:ea typeface="Times New Roman"/>
            </a:endParaRPr>
          </a:p>
        </p:txBody>
      </p:sp>
      <p:sp>
        <p:nvSpPr>
          <p:cNvPr id="309" name="Google Shape;289;p48"/>
          <p:cNvSpPr/>
          <p:nvPr/>
        </p:nvSpPr>
        <p:spPr>
          <a:xfrm>
            <a:off x="2179800" y="4713840"/>
            <a:ext cx="6450120" cy="32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Документ предусмотрен не во всех муниципальных образованиях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2 Документ представляется в зависимости от жизненной ситуации заявителя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267;p46"/>
          <p:cNvGraphicFramePr/>
          <p:nvPr/>
        </p:nvGraphicFramePr>
        <p:xfrm>
          <a:off x="174960" y="1034640"/>
          <a:ext cx="8748720" cy="3288960"/>
        </p:xfrm>
        <a:graphic>
          <a:graphicData uri="http://schemas.openxmlformats.org/drawingml/2006/table">
            <a:tbl>
              <a:tblPr/>
              <a:tblGrid>
                <a:gridCol w="5236920"/>
                <a:gridCol w="1407240"/>
                <a:gridCol w="2104560"/>
              </a:tblGrid>
              <a:tr h="4010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Наименование документа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5.2.1. Документ, удостоверяющий личность заявителя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ЕСИА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5.2.2. Документ подтверждающий место жительства (место пребывания)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Витрина МВД России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5.2.3. Справки о размере и виде дохода заявителя и всех членов его семьи за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три календарных месяца, предшествующих месяцу подачи заявления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документ/ ИС ФНС России/Витрина 1 ПФР/ЕГИССО/Витрина 2 Роструд/ /ИС органа исполнительной власти субъекта РФ, уполномоченного на осуществление социальных выплат/ИС МВД России/ИС Минобороны России, ИС Росгвардия, ИС ФССП России, ИС ФТС России, ГУСП/ИС ФССП России/ИС МО РФ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5.2.4. Реквизиты счета гражданина в кредитной организации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435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Электронный документ (вариативность документа, содержащего сведения о реквизитах счета)/ ЛК РПГУ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11" name="Google Shape;268;p46"/>
          <p:cNvSpPr/>
          <p:nvPr/>
        </p:nvSpPr>
        <p:spPr>
          <a:xfrm>
            <a:off x="200880" y="209520"/>
            <a:ext cx="66488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5.2. Оптимизация перечня документов от заявителя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Google Shape;269;p46"/>
          <p:cNvSpPr/>
          <p:nvPr/>
        </p:nvSpPr>
        <p:spPr>
          <a:xfrm>
            <a:off x="200880" y="4894920"/>
            <a:ext cx="8635320" cy="23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Документ предусмотрен не во всех муниципальных образованиях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Прямоугольник 4"/>
          <p:cNvSpPr/>
          <p:nvPr/>
        </p:nvSpPr>
        <p:spPr>
          <a:xfrm>
            <a:off x="237240" y="726840"/>
            <a:ext cx="868608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chemeClr val="dk1"/>
                </a:solidFill>
                <a:latin typeface="Times New Roman"/>
                <a:ea typeface="Arial"/>
              </a:rPr>
              <a:t>Семья или одиноко проживающий гражданин, попавшие в трудную жизненную ситуацию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" name="Google Shape;283;p48"/>
          <p:cNvGraphicFramePr/>
          <p:nvPr/>
        </p:nvGraphicFramePr>
        <p:xfrm>
          <a:off x="211680" y="704880"/>
          <a:ext cx="8757360" cy="3126240"/>
        </p:xfrm>
        <a:graphic>
          <a:graphicData uri="http://schemas.openxmlformats.org/drawingml/2006/table">
            <a:tbl>
              <a:tblPr/>
              <a:tblGrid>
                <a:gridCol w="5236920"/>
                <a:gridCol w="1664640"/>
                <a:gridCol w="1855800"/>
              </a:tblGrid>
              <a:tr h="3733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Наименование документа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ТС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ЦС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0b2a9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5.2.5. Документы органа опеки и попечительства об установлении опеки (попечительства) над ребенком-сиротой или ребенком, оставшимся без попечения родителей (при наличии)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ЕГР ЗАГС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5.2.6. Свидетельство(а) о рождении детей (ребенка)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ЕГР ЗАГС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5.2.7. Договор о приемной семье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</a:rPr>
                        <a:t>Электронный документ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5.2.8. Согласие (несогласие) на обработку персональных данных от совершеннолетних лиц, зарегистрированных совместно с гражданином, в письменной произвольной форме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Исключено из перечня документов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  <a:tr h="40248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5.2.9.  ИНН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Montserrat"/>
                        </a:rPr>
                        <a:t>ЕСИА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  <a:tr h="368640">
                <a:tc gridSpan="3">
                  <a:txBody>
                    <a:bodyPr anchor="ctr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 Документы подтверждающие трудную жизненную ситуацию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68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5.2.10.1. Справки, подтверждающие факт установления инвалидности, выданной федеральным государственным учреждением медико-социальной экспертизы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Бумажный документ</a:t>
                      </a:r>
                      <a:r>
                        <a:rPr b="0" lang="ru-RU" sz="10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АИС ПФР,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ЕГИССО, ФГИС ФРИ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ce292"/>
                    </a:solidFill>
                  </a:tcPr>
                </a:tc>
              </a:tr>
            </a:tbl>
          </a:graphicData>
        </a:graphic>
      </p:graphicFrame>
      <p:sp>
        <p:nvSpPr>
          <p:cNvPr id="315" name="Google Shape;284;p48"/>
          <p:cNvSpPr/>
          <p:nvPr/>
        </p:nvSpPr>
        <p:spPr>
          <a:xfrm>
            <a:off x="200880" y="209520"/>
            <a:ext cx="6648840" cy="26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5.2. Оптимизация перечня документов от заявителя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Google Shape;289;p48"/>
          <p:cNvSpPr/>
          <p:nvPr/>
        </p:nvSpPr>
        <p:spPr>
          <a:xfrm>
            <a:off x="200880" y="4549320"/>
            <a:ext cx="6450120" cy="51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1 Документ предусмотрен не во всех муниципальных образованиях 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8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2 Документ представляется в зависимости от жизненной ситуации заявителя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 pitchFamily="0" charset="1"/>
        <a:ea typeface="Arial" pitchFamily="0" charset="1"/>
        <a:cs typeface="Arial" pitchFamily="0" charset="1"/>
      </a:majorFont>
      <a:minorFont>
        <a:latin typeface="Arial" pitchFamily="0" charset="1"/>
        <a:ea typeface="Arial" pitchFamily="0" charset="1"/>
        <a:cs typeface="Arial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0" t="0" r="0" b="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0" t="0" r="0" b="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1277</TotalTime>
  <Application>LibreOffice/7.6.7.2$Linux_X86_64 LibreOffice_project/60$Build-2</Application>
  <AppVersion>15.0000</AppVersion>
  <Words>4154</Words>
  <Paragraphs>848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Специалист отдела качества-2</dc:creator>
  <dc:description/>
  <dc:language>ru-RU</dc:language>
  <cp:lastModifiedBy/>
  <dcterms:modified xsi:type="dcterms:W3CDTF">2024-10-30T13:45:10Z</dcterms:modified>
  <cp:revision>299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30</vt:i4>
  </property>
  <property fmtid="{D5CDD505-2E9C-101B-9397-08002B2CF9AE}" pid="3" name="PresentationFormat">
    <vt:lpwstr>Экран (16:9)</vt:lpwstr>
  </property>
  <property fmtid="{D5CDD505-2E9C-101B-9397-08002B2CF9AE}" pid="4" name="Slides">
    <vt:i4>30</vt:i4>
  </property>
</Properties>
</file>